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260" r:id="rId5"/>
    <p:sldId id="262" r:id="rId6"/>
    <p:sldId id="263" r:id="rId7"/>
    <p:sldId id="265" r:id="rId8"/>
    <p:sldId id="267" r:id="rId9"/>
    <p:sldId id="269" r:id="rId10"/>
    <p:sldId id="270" r:id="rId11"/>
    <p:sldId id="271" r:id="rId12"/>
    <p:sldId id="272" r:id="rId13"/>
    <p:sldId id="273" r:id="rId14"/>
    <p:sldId id="274" r:id="rId15"/>
    <p:sldId id="275" r:id="rId16"/>
    <p:sldId id="277" r:id="rId17"/>
    <p:sldId id="278" r:id="rId18"/>
    <p:sldId id="282" r:id="rId19"/>
    <p:sldId id="284" r:id="rId20"/>
    <p:sldId id="285" r:id="rId21"/>
    <p:sldId id="287" r:id="rId22"/>
  </p:sldIdLst>
  <p:sldSz cx="10680700" cy="7569200"/>
  <p:notesSz cx="10680700" cy="7569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780" y="84"/>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1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C676F71-555E-4198-B908-F3F21FD5E381}"/>
              </a:ext>
            </a:extLst>
          </p:cNvPr>
          <p:cNvSpPr>
            <a:spLocks noGrp="1"/>
          </p:cNvSpPr>
          <p:nvPr>
            <p:ph type="hdr" sz="quarter"/>
          </p:nvPr>
        </p:nvSpPr>
        <p:spPr>
          <a:xfrm>
            <a:off x="0" y="0"/>
            <a:ext cx="4627563" cy="379413"/>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1E576F5-DB5B-46B5-812F-E68763FE5415}"/>
              </a:ext>
            </a:extLst>
          </p:cNvPr>
          <p:cNvSpPr>
            <a:spLocks noGrp="1"/>
          </p:cNvSpPr>
          <p:nvPr>
            <p:ph type="dt" sz="quarter" idx="1"/>
          </p:nvPr>
        </p:nvSpPr>
        <p:spPr>
          <a:xfrm>
            <a:off x="6049963" y="0"/>
            <a:ext cx="4627562" cy="379413"/>
          </a:xfrm>
          <a:prstGeom prst="rect">
            <a:avLst/>
          </a:prstGeom>
        </p:spPr>
        <p:txBody>
          <a:bodyPr vert="horz" lIns="91440" tIns="45720" rIns="91440" bIns="45720" rtlCol="0"/>
          <a:lstStyle>
            <a:lvl1pPr algn="r">
              <a:defRPr sz="1200"/>
            </a:lvl1pPr>
          </a:lstStyle>
          <a:p>
            <a:fld id="{A1B5686D-06C5-411B-99DE-27AEEA0203CA}" type="datetimeFigureOut">
              <a:rPr lang="fr-FR" smtClean="0"/>
              <a:t>09/05/2021</a:t>
            </a:fld>
            <a:endParaRPr lang="fr-FR"/>
          </a:p>
        </p:txBody>
      </p:sp>
      <p:sp>
        <p:nvSpPr>
          <p:cNvPr id="4" name="Espace réservé du pied de page 3">
            <a:extLst>
              <a:ext uri="{FF2B5EF4-FFF2-40B4-BE49-F238E27FC236}">
                <a16:creationId xmlns:a16="http://schemas.microsoft.com/office/drawing/2014/main" id="{A8114F4E-E08C-4249-BC7D-A48648E8C8E0}"/>
              </a:ext>
            </a:extLst>
          </p:cNvPr>
          <p:cNvSpPr>
            <a:spLocks noGrp="1"/>
          </p:cNvSpPr>
          <p:nvPr>
            <p:ph type="ftr" sz="quarter" idx="2"/>
          </p:nvPr>
        </p:nvSpPr>
        <p:spPr>
          <a:xfrm>
            <a:off x="0" y="7189788"/>
            <a:ext cx="4627563" cy="37941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3EC0E61-CA22-46A3-A865-344A5B9BE400}"/>
              </a:ext>
            </a:extLst>
          </p:cNvPr>
          <p:cNvSpPr>
            <a:spLocks noGrp="1"/>
          </p:cNvSpPr>
          <p:nvPr>
            <p:ph type="sldNum" sz="quarter" idx="3"/>
          </p:nvPr>
        </p:nvSpPr>
        <p:spPr>
          <a:xfrm>
            <a:off x="6049963" y="7189788"/>
            <a:ext cx="4627562" cy="379412"/>
          </a:xfrm>
          <a:prstGeom prst="rect">
            <a:avLst/>
          </a:prstGeom>
        </p:spPr>
        <p:txBody>
          <a:bodyPr vert="horz" lIns="91440" tIns="45720" rIns="91440" bIns="45720" rtlCol="0" anchor="b"/>
          <a:lstStyle>
            <a:lvl1pPr algn="r">
              <a:defRPr sz="1200"/>
            </a:lvl1pPr>
          </a:lstStyle>
          <a:p>
            <a:fld id="{8C6B37C6-702F-475B-BCC9-4A106229D3B3}" type="slidenum">
              <a:rPr lang="fr-FR" smtClean="0"/>
              <a:t>‹N°›</a:t>
            </a:fld>
            <a:endParaRPr lang="fr-FR"/>
          </a:p>
        </p:txBody>
      </p:sp>
    </p:spTree>
    <p:extLst>
      <p:ext uri="{BB962C8B-B14F-4D97-AF65-F5344CB8AC3E}">
        <p14:creationId xmlns:p14="http://schemas.microsoft.com/office/powerpoint/2010/main" val="2670252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627563" cy="3794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049963" y="0"/>
            <a:ext cx="4627562" cy="379413"/>
          </a:xfrm>
          <a:prstGeom prst="rect">
            <a:avLst/>
          </a:prstGeom>
        </p:spPr>
        <p:txBody>
          <a:bodyPr vert="horz" lIns="91440" tIns="45720" rIns="91440" bIns="45720" rtlCol="0"/>
          <a:lstStyle>
            <a:lvl1pPr algn="r">
              <a:defRPr sz="1200"/>
            </a:lvl1pPr>
          </a:lstStyle>
          <a:p>
            <a:fld id="{5ED9B14F-234C-4DF9-9E81-2704221797DA}" type="datetimeFigureOut">
              <a:rPr lang="fr-FR" smtClean="0"/>
              <a:t>09/05/2021</a:t>
            </a:fld>
            <a:endParaRPr lang="fr-FR"/>
          </a:p>
        </p:txBody>
      </p:sp>
      <p:sp>
        <p:nvSpPr>
          <p:cNvPr id="4" name="Espace réservé de l'image des diapositives 3"/>
          <p:cNvSpPr>
            <a:spLocks noGrp="1" noRot="1" noChangeAspect="1"/>
          </p:cNvSpPr>
          <p:nvPr>
            <p:ph type="sldImg" idx="2"/>
          </p:nvPr>
        </p:nvSpPr>
        <p:spPr>
          <a:xfrm>
            <a:off x="3538538" y="946150"/>
            <a:ext cx="3603625" cy="25542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068388" y="3643313"/>
            <a:ext cx="8543925" cy="29797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7189788"/>
            <a:ext cx="4627563" cy="37941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049963" y="7189788"/>
            <a:ext cx="4627562" cy="379412"/>
          </a:xfrm>
          <a:prstGeom prst="rect">
            <a:avLst/>
          </a:prstGeom>
        </p:spPr>
        <p:txBody>
          <a:bodyPr vert="horz" lIns="91440" tIns="45720" rIns="91440" bIns="45720" rtlCol="0" anchor="b"/>
          <a:lstStyle>
            <a:lvl1pPr algn="r">
              <a:defRPr sz="1200"/>
            </a:lvl1pPr>
          </a:lstStyle>
          <a:p>
            <a:fld id="{3BD715B0-7328-4FA1-8929-1F94E6F9DD3E}" type="slidenum">
              <a:rPr lang="fr-FR" smtClean="0"/>
              <a:t>‹N°›</a:t>
            </a:fld>
            <a:endParaRPr lang="fr-FR"/>
          </a:p>
        </p:txBody>
      </p:sp>
    </p:spTree>
    <p:extLst>
      <p:ext uri="{BB962C8B-B14F-4D97-AF65-F5344CB8AC3E}">
        <p14:creationId xmlns:p14="http://schemas.microsoft.com/office/powerpoint/2010/main" val="32620427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1957" y="2346452"/>
            <a:ext cx="9088850" cy="1589531"/>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603914" y="4238752"/>
            <a:ext cx="7484935" cy="18923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1C0AAAB-55EC-42CD-92C5-ADE6047B8508}" type="datetime1">
              <a:rPr lang="en-US" smtClean="0"/>
              <a:t>5/9/2021</a:t>
            </a:fld>
            <a:endParaRPr lang="en-US"/>
          </a:p>
        </p:txBody>
      </p:sp>
      <p:sp>
        <p:nvSpPr>
          <p:cNvPr id="6" name="Holder 6"/>
          <p:cNvSpPr>
            <a:spLocks noGrp="1"/>
          </p:cNvSpPr>
          <p:nvPr>
            <p:ph type="sldNum" sz="quarter" idx="7"/>
          </p:nvPr>
        </p:nvSpPr>
        <p:spPr>
          <a:xfrm>
            <a:off x="7698791" y="7039356"/>
            <a:ext cx="2459335" cy="378460"/>
          </a:xfrm>
          <a:prstGeom prst="rect">
            <a:avLst/>
          </a:prstGeom>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B02177F-D7FC-4BF2-A937-F5F54884A4D4}" type="datetime1">
              <a:rPr lang="en-US" smtClean="0"/>
              <a:t>5/9/2021</a:t>
            </a:fld>
            <a:endParaRPr lang="en-US"/>
          </a:p>
        </p:txBody>
      </p:sp>
      <p:sp>
        <p:nvSpPr>
          <p:cNvPr id="6" name="Holder 6"/>
          <p:cNvSpPr>
            <a:spLocks noGrp="1"/>
          </p:cNvSpPr>
          <p:nvPr>
            <p:ph type="sldNum" sz="quarter" idx="7"/>
          </p:nvPr>
        </p:nvSpPr>
        <p:spPr>
          <a:xfrm>
            <a:off x="7698791" y="7039356"/>
            <a:ext cx="2459335" cy="378460"/>
          </a:xfrm>
          <a:prstGeom prst="rect">
            <a:avLst/>
          </a:prstGeom>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534638" y="1740916"/>
            <a:ext cx="4651352" cy="4995672"/>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506773" y="1740916"/>
            <a:ext cx="4651352" cy="4995672"/>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F0A9421-DD2B-4157-9A3D-09ED8F33B9F5}" type="datetime1">
              <a:rPr lang="en-US" smtClean="0"/>
              <a:t>5/9/2021</a:t>
            </a:fld>
            <a:endParaRPr lang="en-US"/>
          </a:p>
        </p:txBody>
      </p:sp>
      <p:sp>
        <p:nvSpPr>
          <p:cNvPr id="7" name="Holder 7"/>
          <p:cNvSpPr>
            <a:spLocks noGrp="1"/>
          </p:cNvSpPr>
          <p:nvPr>
            <p:ph type="sldNum" sz="quarter" idx="7"/>
          </p:nvPr>
        </p:nvSpPr>
        <p:spPr>
          <a:xfrm>
            <a:off x="7698791" y="7039356"/>
            <a:ext cx="2459335" cy="378460"/>
          </a:xfrm>
          <a:prstGeom prst="rect">
            <a:avLst/>
          </a:prstGeom>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48BD9-B0A1-44E0-91AC-4C904AB77B4C}" type="datetime1">
              <a:rPr lang="en-US" smtClean="0"/>
              <a:t>5/9/2021</a:t>
            </a:fld>
            <a:endParaRPr lang="en-US"/>
          </a:p>
        </p:txBody>
      </p:sp>
      <p:sp>
        <p:nvSpPr>
          <p:cNvPr id="5" name="Holder 5"/>
          <p:cNvSpPr>
            <a:spLocks noGrp="1"/>
          </p:cNvSpPr>
          <p:nvPr>
            <p:ph type="sldNum" sz="quarter" idx="7"/>
          </p:nvPr>
        </p:nvSpPr>
        <p:spPr>
          <a:xfrm>
            <a:off x="7698791" y="7039356"/>
            <a:ext cx="2459335" cy="378460"/>
          </a:xfrm>
          <a:prstGeom prst="rect">
            <a:avLst/>
          </a:prstGeom>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668A60A-37E8-4E4B-A293-ACADE3F16B02}" type="datetime1">
              <a:rPr lang="en-US" smtClean="0"/>
              <a:t>5/9/2021</a:t>
            </a:fld>
            <a:endParaRPr lang="en-US"/>
          </a:p>
        </p:txBody>
      </p:sp>
      <p:sp>
        <p:nvSpPr>
          <p:cNvPr id="4" name="Holder 4"/>
          <p:cNvSpPr>
            <a:spLocks noGrp="1"/>
          </p:cNvSpPr>
          <p:nvPr>
            <p:ph type="sldNum" sz="quarter" idx="7"/>
          </p:nvPr>
        </p:nvSpPr>
        <p:spPr>
          <a:xfrm>
            <a:off x="7698791" y="7039356"/>
            <a:ext cx="2459335" cy="378460"/>
          </a:xfrm>
          <a:prstGeom prst="rect">
            <a:avLst/>
          </a:prstGeom>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35997" y="1041925"/>
            <a:ext cx="8020770" cy="648343"/>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1360237" y="1852711"/>
            <a:ext cx="7972290" cy="4525555"/>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635540" y="7039356"/>
            <a:ext cx="3421684" cy="37846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38" y="7039356"/>
            <a:ext cx="2459335" cy="378460"/>
          </a:xfrm>
          <a:prstGeom prst="rect">
            <a:avLst/>
          </a:prstGeom>
        </p:spPr>
        <p:txBody>
          <a:bodyPr wrap="square" lIns="0" tIns="0" rIns="0" bIns="0">
            <a:noAutofit/>
          </a:bodyPr>
          <a:lstStyle>
            <a:lvl1pPr algn="l">
              <a:defRPr>
                <a:solidFill>
                  <a:schemeClr val="tx1">
                    <a:tint val="75000"/>
                  </a:schemeClr>
                </a:solidFill>
              </a:defRPr>
            </a:lvl1pPr>
          </a:lstStyle>
          <a:p>
            <a:fld id="{403D93A3-62FA-4230-BCDE-8B4DB845D9FE}" type="datetime1">
              <a:rPr lang="en-US" smtClean="0"/>
              <a:t>5/9/2021</a:t>
            </a:fld>
            <a:endParaRPr lang="en-US"/>
          </a:p>
        </p:txBody>
      </p:sp>
      <p:sp>
        <p:nvSpPr>
          <p:cNvPr id="6" name="Holder 6"/>
          <p:cNvSpPr>
            <a:spLocks noGrp="1"/>
          </p:cNvSpPr>
          <p:nvPr>
            <p:ph type="sldNum" sz="quarter" idx="7"/>
          </p:nvPr>
        </p:nvSpPr>
        <p:spPr>
          <a:xfrm>
            <a:off x="7698791" y="7039356"/>
            <a:ext cx="2459335" cy="378460"/>
          </a:xfrm>
          <a:prstGeom prst="rect">
            <a:avLst/>
          </a:prstGeom>
        </p:spPr>
        <p:txBody>
          <a:bodyPr wrap="square" lIns="0" tIns="0" rIns="0" bIns="0">
            <a:noAutofit/>
          </a:bodyPr>
          <a:lstStyle>
            <a:lvl1pPr algn="r">
              <a:defRPr sz="1400">
                <a:solidFill>
                  <a:schemeClr val="tx1">
                    <a:tint val="75000"/>
                  </a:schemeClr>
                </a:solidFill>
                <a:latin typeface="Arial" panose="020B0604020202020204" pitchFamily="34" charset="0"/>
                <a:cs typeface="Arial" panose="020B0604020202020204" pitchFamily="34" charset="0"/>
              </a:defRPr>
            </a:lvl1pPr>
          </a:lstStyle>
          <a:p>
            <a:fld id="{B6F15528-21DE-4FAA-801E-634DDDAF4B2B}"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riverainsm2h2a@gmail.com"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342632" y="640079"/>
            <a:ext cx="2574035" cy="9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3" name="object 3"/>
          <p:cNvSpPr txBox="1"/>
          <p:nvPr/>
        </p:nvSpPr>
        <p:spPr>
          <a:xfrm>
            <a:off x="2448625" y="2651803"/>
            <a:ext cx="6244525" cy="1435735"/>
          </a:xfrm>
          <a:prstGeom prst="rect">
            <a:avLst/>
          </a:prstGeom>
        </p:spPr>
        <p:txBody>
          <a:bodyPr vert="horz" wrap="square" lIns="0" tIns="0" rIns="0" bIns="0" rtlCol="0">
            <a:noAutofit/>
          </a:bodyPr>
          <a:lstStyle/>
          <a:p>
            <a:pPr marL="1981200" marR="12700" indent="-1969135" algn="ctr"/>
            <a:r>
              <a:rPr sz="4800" b="1" spc="-5" dirty="0">
                <a:solidFill>
                  <a:srgbClr val="0070BF"/>
                </a:solidFill>
                <a:cs typeface="Arial"/>
              </a:rPr>
              <a:t>Assemblée Générale</a:t>
            </a:r>
            <a:endParaRPr lang="fr-FR" sz="4800" b="1" spc="-5" dirty="0">
              <a:solidFill>
                <a:srgbClr val="0070BF"/>
              </a:solidFill>
              <a:cs typeface="Arial"/>
            </a:endParaRPr>
          </a:p>
          <a:p>
            <a:pPr marL="1981200" marR="12700" indent="-1969135" algn="ctr"/>
            <a:r>
              <a:rPr sz="4800" b="1" spc="-5" dirty="0">
                <a:solidFill>
                  <a:srgbClr val="0070BF"/>
                </a:solidFill>
                <a:cs typeface="Arial"/>
              </a:rPr>
              <a:t>M2H2A</a:t>
            </a:r>
          </a:p>
        </p:txBody>
      </p:sp>
      <p:sp>
        <p:nvSpPr>
          <p:cNvPr id="4" name="object 4"/>
          <p:cNvSpPr txBox="1"/>
          <p:nvPr/>
        </p:nvSpPr>
        <p:spPr>
          <a:xfrm>
            <a:off x="3448247" y="4625975"/>
            <a:ext cx="4370705" cy="1444625"/>
          </a:xfrm>
          <a:prstGeom prst="rect">
            <a:avLst/>
          </a:prstGeom>
        </p:spPr>
        <p:txBody>
          <a:bodyPr vert="horz" wrap="square" lIns="0" tIns="0" rIns="0" bIns="0" rtlCol="0">
            <a:noAutofit/>
          </a:bodyPr>
          <a:lstStyle/>
          <a:p>
            <a:pPr algn="ctr"/>
            <a:r>
              <a:rPr sz="2800" spc="-5" dirty="0">
                <a:solidFill>
                  <a:srgbClr val="0070BF"/>
                </a:solidFill>
                <a:cs typeface="Arial"/>
              </a:rPr>
              <a:t>SAMEDI 25 JANVIER 2020</a:t>
            </a:r>
          </a:p>
          <a:p>
            <a:pPr>
              <a:lnSpc>
                <a:spcPts val="1000"/>
              </a:lnSpc>
            </a:pPr>
            <a:endParaRPr sz="1000" dirty="0"/>
          </a:p>
          <a:p>
            <a:pPr>
              <a:lnSpc>
                <a:spcPts val="1000"/>
              </a:lnSpc>
            </a:pPr>
            <a:endParaRPr sz="1000" dirty="0"/>
          </a:p>
          <a:p>
            <a:pPr>
              <a:lnSpc>
                <a:spcPts val="1000"/>
              </a:lnSpc>
            </a:pPr>
            <a:endParaRPr sz="1000" dirty="0"/>
          </a:p>
          <a:p>
            <a:pPr>
              <a:lnSpc>
                <a:spcPts val="1000"/>
              </a:lnSpc>
              <a:spcBef>
                <a:spcPts val="87"/>
              </a:spcBef>
            </a:pPr>
            <a:endParaRPr sz="1000" dirty="0"/>
          </a:p>
          <a:p>
            <a:pPr marL="100965" marR="80010" algn="ctr">
              <a:tabLst>
                <a:tab pos="2834640" algn="l"/>
              </a:tabLst>
            </a:pPr>
            <a:r>
              <a:rPr sz="3200" b="1" spc="-100" dirty="0">
                <a:solidFill>
                  <a:srgbClr val="FF3300"/>
                </a:solidFill>
                <a:cs typeface="Arial"/>
              </a:rPr>
              <a:t>BIENVENUE!</a:t>
            </a:r>
          </a:p>
        </p:txBody>
      </p:sp>
      <p:sp>
        <p:nvSpPr>
          <p:cNvPr id="7" name="object 7"/>
          <p:cNvSpPr/>
          <p:nvPr/>
        </p:nvSpPr>
        <p:spPr>
          <a:xfrm>
            <a:off x="896112" y="484632"/>
            <a:ext cx="1531620" cy="21336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8" name="object 5">
            <a:extLst>
              <a:ext uri="{FF2B5EF4-FFF2-40B4-BE49-F238E27FC236}">
                <a16:creationId xmlns:a16="http://schemas.microsoft.com/office/drawing/2014/main" id="{2DD05C6B-8AE3-4521-987D-CD220674ED9A}"/>
              </a:ext>
            </a:extLst>
          </p:cNvPr>
          <p:cNvSpPr txBox="1"/>
          <p:nvPr/>
        </p:nvSpPr>
        <p:spPr>
          <a:xfrm>
            <a:off x="1605788" y="6703314"/>
            <a:ext cx="7297420" cy="258445"/>
          </a:xfrm>
          <a:prstGeom prst="rect">
            <a:avLst/>
          </a:prstGeom>
        </p:spPr>
        <p:txBody>
          <a:bodyPr vert="horz" wrap="square" lIns="0" tIns="0" rIns="0" bIns="0" rtlCol="0">
            <a:noAutofit/>
          </a:bodyPr>
          <a:lstStyle/>
          <a:p>
            <a:pPr marL="12700" algn="ctr">
              <a:lnSpc>
                <a:spcPct val="100000"/>
              </a:lnSpc>
            </a:pPr>
            <a:r>
              <a:rPr sz="1450" b="1" spc="-35" dirty="0">
                <a:cs typeface="Tahoma"/>
              </a:rPr>
              <a:t>Associatio</a:t>
            </a:r>
            <a:r>
              <a:rPr sz="1450" b="1" spc="-50" dirty="0">
                <a:cs typeface="Tahoma"/>
              </a:rPr>
              <a:t>n</a:t>
            </a:r>
            <a:r>
              <a:rPr sz="1450" b="1" spc="10" dirty="0">
                <a:cs typeface="Tahoma"/>
              </a:rPr>
              <a:t> </a:t>
            </a:r>
            <a:r>
              <a:rPr sz="1450" b="1" spc="-45" dirty="0">
                <a:cs typeface="Tahoma"/>
              </a:rPr>
              <a:t>des</a:t>
            </a:r>
            <a:r>
              <a:rPr sz="1450" b="1" spc="-15" dirty="0">
                <a:cs typeface="Tahoma"/>
              </a:rPr>
              <a:t> </a:t>
            </a:r>
            <a:r>
              <a:rPr sz="1450" b="1" spc="-40" dirty="0">
                <a:cs typeface="Tahoma"/>
              </a:rPr>
              <a:t>Riverains</a:t>
            </a:r>
            <a:r>
              <a:rPr sz="1450" b="1" spc="35" dirty="0">
                <a:cs typeface="Tahoma"/>
              </a:rPr>
              <a:t> </a:t>
            </a:r>
            <a:r>
              <a:rPr sz="1450" b="1" spc="-45" dirty="0">
                <a:cs typeface="Tahoma"/>
              </a:rPr>
              <a:t>des</a:t>
            </a:r>
            <a:r>
              <a:rPr sz="1450" b="1" spc="5" dirty="0">
                <a:cs typeface="Tahoma"/>
              </a:rPr>
              <a:t> </a:t>
            </a:r>
            <a:r>
              <a:rPr sz="1450" b="1" spc="-55" dirty="0">
                <a:cs typeface="Tahoma"/>
              </a:rPr>
              <a:t>Rue</a:t>
            </a:r>
            <a:r>
              <a:rPr sz="1450" b="1" spc="-40" dirty="0">
                <a:cs typeface="Tahoma"/>
              </a:rPr>
              <a:t>s</a:t>
            </a:r>
            <a:r>
              <a:rPr sz="1450" b="1" spc="25" dirty="0">
                <a:cs typeface="Tahoma"/>
              </a:rPr>
              <a:t> </a:t>
            </a:r>
            <a:r>
              <a:rPr sz="1650" b="1" spc="-45" dirty="0">
                <a:cs typeface="Tahoma"/>
              </a:rPr>
              <a:t>M</a:t>
            </a:r>
            <a:r>
              <a:rPr sz="1450" b="1" spc="-35" dirty="0">
                <a:cs typeface="Tahoma"/>
              </a:rPr>
              <a:t>ari</a:t>
            </a:r>
            <a:r>
              <a:rPr sz="1450" b="1" spc="-55" dirty="0">
                <a:cs typeface="Tahoma"/>
              </a:rPr>
              <a:t>e</a:t>
            </a:r>
            <a:r>
              <a:rPr sz="1450" b="1" spc="-30" dirty="0">
                <a:cs typeface="Tahoma"/>
              </a:rPr>
              <a:t>-</a:t>
            </a:r>
            <a:r>
              <a:rPr sz="1650" b="1" spc="-45" dirty="0">
                <a:cs typeface="Tahoma"/>
              </a:rPr>
              <a:t>H</a:t>
            </a:r>
            <a:r>
              <a:rPr sz="1450" b="1" spc="-45" dirty="0">
                <a:cs typeface="Tahoma"/>
              </a:rPr>
              <a:t>enriette</a:t>
            </a:r>
            <a:r>
              <a:rPr sz="1450" b="1" spc="-25" dirty="0">
                <a:cs typeface="Tahoma"/>
              </a:rPr>
              <a:t>,</a:t>
            </a:r>
            <a:r>
              <a:rPr sz="1450" b="1" spc="100" dirty="0">
                <a:cs typeface="Tahoma"/>
              </a:rPr>
              <a:t> </a:t>
            </a:r>
            <a:r>
              <a:rPr sz="1650" b="1" spc="-45" dirty="0">
                <a:cs typeface="Tahoma"/>
              </a:rPr>
              <a:t>H</a:t>
            </a:r>
            <a:r>
              <a:rPr sz="1450" b="1" spc="-45" dirty="0">
                <a:cs typeface="Tahoma"/>
              </a:rPr>
              <a:t>élène</a:t>
            </a:r>
            <a:r>
              <a:rPr sz="1450" b="1" spc="50" dirty="0">
                <a:cs typeface="Tahoma"/>
              </a:rPr>
              <a:t> </a:t>
            </a:r>
            <a:r>
              <a:rPr sz="1650" b="1" spc="-35" dirty="0">
                <a:cs typeface="Tahoma"/>
              </a:rPr>
              <a:t>A</a:t>
            </a:r>
            <a:r>
              <a:rPr sz="1450" b="1" spc="-50" dirty="0">
                <a:cs typeface="Tahoma"/>
              </a:rPr>
              <a:t>ndré</a:t>
            </a:r>
            <a:r>
              <a:rPr sz="1450" b="1" spc="-45" dirty="0">
                <a:cs typeface="Tahoma"/>
              </a:rPr>
              <a:t>e</a:t>
            </a:r>
            <a:r>
              <a:rPr sz="1450" b="1" spc="25" dirty="0">
                <a:cs typeface="Tahoma"/>
              </a:rPr>
              <a:t> </a:t>
            </a:r>
            <a:r>
              <a:rPr sz="1450" b="1" spc="-55" dirty="0">
                <a:cs typeface="Tahoma"/>
              </a:rPr>
              <a:t>e</a:t>
            </a:r>
            <a:r>
              <a:rPr sz="1450" b="1" spc="-30" dirty="0">
                <a:cs typeface="Tahoma"/>
              </a:rPr>
              <a:t>t</a:t>
            </a:r>
            <a:r>
              <a:rPr sz="1450" b="1" spc="25" dirty="0">
                <a:cs typeface="Tahoma"/>
              </a:rPr>
              <a:t> </a:t>
            </a:r>
            <a:r>
              <a:rPr sz="1650" b="1" spc="-35" dirty="0">
                <a:cs typeface="Tahoma"/>
              </a:rPr>
              <a:t>A</a:t>
            </a:r>
            <a:r>
              <a:rPr sz="1450" b="1" spc="-45" dirty="0">
                <a:cs typeface="Tahoma"/>
              </a:rPr>
              <a:t>lentours</a:t>
            </a:r>
            <a:endParaRPr sz="1450" dirty="0">
              <a:cs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5997" y="828549"/>
            <a:ext cx="8020770" cy="861720"/>
          </a:xfrm>
          <a:prstGeom prst="rect">
            <a:avLst/>
          </a:prstGeom>
        </p:spPr>
        <p:txBody>
          <a:bodyPr vert="horz" wrap="square" lIns="0" tIns="0" rIns="0" bIns="0" rtlCol="0">
            <a:noAutofit/>
          </a:bodyPr>
          <a:lstStyle/>
          <a:p>
            <a:pPr marL="6350">
              <a:lnSpc>
                <a:spcPct val="100000"/>
              </a:lnSpc>
            </a:pPr>
            <a:r>
              <a:rPr sz="2400" b="1" spc="-25" dirty="0">
                <a:solidFill>
                  <a:srgbClr val="00AFEF"/>
                </a:solidFill>
                <a:latin typeface="Calibri"/>
                <a:cs typeface="Calibri"/>
              </a:rPr>
              <a:t>Evolution réseau Phébus</a:t>
            </a:r>
          </a:p>
          <a:p>
            <a:pPr marL="6350">
              <a:lnSpc>
                <a:spcPct val="100000"/>
              </a:lnSpc>
            </a:pPr>
            <a:r>
              <a:rPr sz="2400" b="1" spc="-25" dirty="0">
                <a:solidFill>
                  <a:srgbClr val="00AFEF"/>
                </a:solidFill>
                <a:latin typeface="Calibri"/>
                <a:cs typeface="Calibri"/>
              </a:rPr>
              <a:t>Nuisances : extrait étude M2H2A d’octobre 2019</a:t>
            </a:r>
          </a:p>
        </p:txBody>
      </p:sp>
      <p:sp>
        <p:nvSpPr>
          <p:cNvPr id="3" name="object 3"/>
          <p:cNvSpPr/>
          <p:nvPr/>
        </p:nvSpPr>
        <p:spPr>
          <a:xfrm>
            <a:off x="8078723" y="728472"/>
            <a:ext cx="1731263" cy="60350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5" name="object 5"/>
          <p:cNvSpPr/>
          <p:nvPr/>
        </p:nvSpPr>
        <p:spPr>
          <a:xfrm>
            <a:off x="1190244" y="1757172"/>
            <a:ext cx="3419856" cy="2659379"/>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p:nvPr/>
        </p:nvSpPr>
        <p:spPr>
          <a:xfrm>
            <a:off x="4802123" y="1726692"/>
            <a:ext cx="4715256" cy="2749296"/>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7" name="object 7"/>
          <p:cNvSpPr/>
          <p:nvPr/>
        </p:nvSpPr>
        <p:spPr>
          <a:xfrm>
            <a:off x="1402080" y="4619244"/>
            <a:ext cx="2668523" cy="2193036"/>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8" name="object 8"/>
          <p:cNvSpPr/>
          <p:nvPr/>
        </p:nvSpPr>
        <p:spPr>
          <a:xfrm>
            <a:off x="4591811" y="4619244"/>
            <a:ext cx="4925567" cy="212140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9" name="Espace réservé du numéro de diapositive 8">
            <a:extLst>
              <a:ext uri="{FF2B5EF4-FFF2-40B4-BE49-F238E27FC236}">
                <a16:creationId xmlns:a16="http://schemas.microsoft.com/office/drawing/2014/main" id="{4997022F-F553-45CF-8660-797B2EC97FC9}"/>
              </a:ext>
            </a:extLst>
          </p:cNvPr>
          <p:cNvSpPr>
            <a:spLocks noGrp="1"/>
          </p:cNvSpPr>
          <p:nvPr>
            <p:ph type="sldNum" sz="quarter" idx="7"/>
          </p:nvPr>
        </p:nvSpPr>
        <p:spPr/>
        <p:txBody>
          <a:bodyPr/>
          <a:lstStyle/>
          <a:p>
            <a:fld id="{B6F15528-21DE-4FAA-801E-634DDDAF4B2B}" type="slidenum">
              <a:rPr lang="fr-FR" smtClean="0"/>
              <a:t>10</a:t>
            </a:fld>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80753" y="1477828"/>
            <a:ext cx="4392997" cy="346710"/>
          </a:xfrm>
          <a:prstGeom prst="rect">
            <a:avLst/>
          </a:prstGeom>
        </p:spPr>
        <p:txBody>
          <a:bodyPr vert="horz" wrap="square" lIns="0" tIns="0" rIns="0" bIns="0" rtlCol="0">
            <a:noAutofit/>
          </a:bodyPr>
          <a:lstStyle/>
          <a:p>
            <a:pPr marL="6350">
              <a:spcBef>
                <a:spcPct val="0"/>
              </a:spcBef>
            </a:pPr>
            <a:r>
              <a:rPr sz="2400" b="1" spc="-25" dirty="0">
                <a:solidFill>
                  <a:srgbClr val="00AFEF"/>
                </a:solidFill>
                <a:latin typeface="Calibri"/>
                <a:ea typeface="+mj-ea"/>
                <a:cs typeface="Calibri"/>
              </a:rPr>
              <a:t>Proposition de modification ligne 1</a:t>
            </a:r>
          </a:p>
        </p:txBody>
      </p:sp>
      <p:sp>
        <p:nvSpPr>
          <p:cNvPr id="3" name="object 3"/>
          <p:cNvSpPr/>
          <p:nvPr/>
        </p:nvSpPr>
        <p:spPr>
          <a:xfrm>
            <a:off x="1644395" y="2020824"/>
            <a:ext cx="7795259" cy="418642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4" name="object 4"/>
          <p:cNvSpPr/>
          <p:nvPr/>
        </p:nvSpPr>
        <p:spPr>
          <a:xfrm>
            <a:off x="8078723" y="728472"/>
            <a:ext cx="1731263" cy="60350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5" name="object 5"/>
          <p:cNvSpPr txBox="1"/>
          <p:nvPr/>
        </p:nvSpPr>
        <p:spPr>
          <a:xfrm>
            <a:off x="8163535" y="392211"/>
            <a:ext cx="1515110" cy="225425"/>
          </a:xfrm>
          <a:prstGeom prst="rect">
            <a:avLst/>
          </a:prstGeom>
        </p:spPr>
        <p:txBody>
          <a:bodyPr vert="horz" wrap="square" lIns="0" tIns="0" rIns="0" bIns="0" rtlCol="0">
            <a:noAutofit/>
          </a:bodyPr>
          <a:lstStyle/>
          <a:p>
            <a:pPr marL="12700">
              <a:lnSpc>
                <a:spcPct val="100000"/>
              </a:lnSpc>
            </a:pPr>
            <a:endParaRPr sz="1400" dirty="0">
              <a:latin typeface="Times New Roman"/>
              <a:cs typeface="Times New Roman"/>
            </a:endParaRPr>
          </a:p>
        </p:txBody>
      </p:sp>
      <p:sp>
        <p:nvSpPr>
          <p:cNvPr id="6" name="Espace réservé du numéro de diapositive 5">
            <a:extLst>
              <a:ext uri="{FF2B5EF4-FFF2-40B4-BE49-F238E27FC236}">
                <a16:creationId xmlns:a16="http://schemas.microsoft.com/office/drawing/2014/main" id="{20B5DB65-C89F-4D1D-965F-1D0985C3F12C}"/>
              </a:ext>
            </a:extLst>
          </p:cNvPr>
          <p:cNvSpPr>
            <a:spLocks noGrp="1"/>
          </p:cNvSpPr>
          <p:nvPr>
            <p:ph type="sldNum" sz="quarter" idx="7"/>
          </p:nvPr>
        </p:nvSpPr>
        <p:spPr/>
        <p:txBody>
          <a:bodyPr/>
          <a:lstStyle/>
          <a:p>
            <a:fld id="{B6F15528-21DE-4FAA-801E-634DDDAF4B2B}" type="slidenum">
              <a:rPr lang="fr-FR" smtClean="0"/>
              <a:t>11</a:t>
            </a:fld>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01750" y="479869"/>
            <a:ext cx="6642100" cy="950594"/>
          </a:xfrm>
          <a:prstGeom prst="rect">
            <a:avLst/>
          </a:prstGeom>
        </p:spPr>
        <p:txBody>
          <a:bodyPr vert="horz" wrap="square" lIns="0" tIns="0" rIns="0" bIns="0" rtlCol="0">
            <a:noAutofit/>
          </a:bodyPr>
          <a:lstStyle/>
          <a:p>
            <a:pPr marL="6350">
              <a:spcBef>
                <a:spcPct val="0"/>
              </a:spcBef>
            </a:pPr>
            <a:r>
              <a:rPr sz="2400" b="1" spc="-25" dirty="0">
                <a:solidFill>
                  <a:srgbClr val="00AFEF"/>
                </a:solidFill>
                <a:latin typeface="Calibri"/>
                <a:ea typeface="+mj-ea"/>
                <a:cs typeface="Calibri"/>
              </a:rPr>
              <a:t>Proposition M2H2A :</a:t>
            </a:r>
          </a:p>
          <a:p>
            <a:pPr marL="6350" marR="12700">
              <a:spcBef>
                <a:spcPct val="0"/>
              </a:spcBef>
            </a:pPr>
            <a:r>
              <a:rPr sz="2400" b="1" spc="-25" dirty="0">
                <a:solidFill>
                  <a:srgbClr val="00AFEF"/>
                </a:solidFill>
                <a:latin typeface="Calibri"/>
                <a:ea typeface="+mj-ea"/>
                <a:cs typeface="Calibri"/>
              </a:rPr>
              <a:t>Demande de modification du trajet pour la ligne 1, ce qui permettra de :</a:t>
            </a:r>
          </a:p>
        </p:txBody>
      </p:sp>
      <p:sp>
        <p:nvSpPr>
          <p:cNvPr id="3" name="object 3"/>
          <p:cNvSpPr/>
          <p:nvPr/>
        </p:nvSpPr>
        <p:spPr>
          <a:xfrm>
            <a:off x="8078723" y="728472"/>
            <a:ext cx="1731263" cy="60350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4" name="object 4"/>
          <p:cNvSpPr txBox="1"/>
          <p:nvPr/>
        </p:nvSpPr>
        <p:spPr>
          <a:xfrm>
            <a:off x="8163535" y="392211"/>
            <a:ext cx="1515110" cy="225425"/>
          </a:xfrm>
          <a:prstGeom prst="rect">
            <a:avLst/>
          </a:prstGeom>
        </p:spPr>
        <p:txBody>
          <a:bodyPr vert="horz" wrap="square" lIns="0" tIns="0" rIns="0" bIns="0" rtlCol="0">
            <a:noAutofit/>
          </a:bodyPr>
          <a:lstStyle/>
          <a:p>
            <a:pPr marL="12700">
              <a:lnSpc>
                <a:spcPct val="100000"/>
              </a:lnSpc>
            </a:pPr>
            <a:endParaRPr sz="1400" dirty="0">
              <a:latin typeface="Times New Roman"/>
              <a:cs typeface="Times New Roman"/>
            </a:endParaRPr>
          </a:p>
        </p:txBody>
      </p:sp>
      <p:sp>
        <p:nvSpPr>
          <p:cNvPr id="5" name="object 5"/>
          <p:cNvSpPr txBox="1"/>
          <p:nvPr/>
        </p:nvSpPr>
        <p:spPr>
          <a:xfrm>
            <a:off x="1149350" y="1756092"/>
            <a:ext cx="8915400" cy="4057015"/>
          </a:xfrm>
          <a:prstGeom prst="rect">
            <a:avLst/>
          </a:prstGeom>
        </p:spPr>
        <p:txBody>
          <a:bodyPr vert="horz" wrap="square" lIns="0" tIns="0" rIns="0" bIns="0" rtlCol="0">
            <a:noAutofit/>
          </a:bodyPr>
          <a:lstStyle/>
          <a:p>
            <a:pPr marL="190500" indent="-210820">
              <a:buClr>
                <a:srgbClr val="00B0F0"/>
              </a:buClr>
              <a:buSzPct val="150000"/>
              <a:buFont typeface="Arial"/>
              <a:buChar char="•"/>
              <a:tabLst>
                <a:tab pos="190500" algn="l"/>
              </a:tabLst>
            </a:pPr>
            <a:r>
              <a:rPr spc="5" dirty="0">
                <a:latin typeface="Calibri"/>
                <a:cs typeface="Calibri"/>
              </a:rPr>
              <a:t>Diminuer les nuisances produites par cette déviation car :</a:t>
            </a:r>
          </a:p>
          <a:p>
            <a:pPr marL="426085" indent="-210820">
              <a:buClr>
                <a:srgbClr val="00B0F0"/>
              </a:buClr>
              <a:buFont typeface="Arial"/>
              <a:buChar char="•"/>
            </a:pPr>
            <a:r>
              <a:rPr spc="5" dirty="0">
                <a:latin typeface="Calibri"/>
                <a:cs typeface="Calibri"/>
              </a:rPr>
              <a:t>La rue de la ceinture est plus large et la distance aux maisons/immeubles plus importante (7m</a:t>
            </a:r>
            <a:r>
              <a:rPr lang="fr-FR" spc="5" dirty="0">
                <a:latin typeface="Calibri"/>
                <a:cs typeface="Calibri"/>
              </a:rPr>
              <a:t> </a:t>
            </a:r>
            <a:r>
              <a:rPr spc="5" dirty="0">
                <a:latin typeface="Calibri"/>
                <a:cs typeface="Calibri"/>
              </a:rPr>
              <a:t>au plus près sur une maison, 12-17 m pour les immeubles) et la route est en </a:t>
            </a:r>
            <a:r>
              <a:rPr spc="5" dirty="0" err="1">
                <a:latin typeface="Calibri"/>
                <a:cs typeface="Calibri"/>
              </a:rPr>
              <a:t>pente</a:t>
            </a:r>
            <a:r>
              <a:rPr spc="5" dirty="0">
                <a:latin typeface="Calibri"/>
                <a:cs typeface="Calibri"/>
              </a:rPr>
              <a:t> </a:t>
            </a:r>
            <a:r>
              <a:rPr spc="5" dirty="0" err="1">
                <a:latin typeface="Calibri"/>
                <a:cs typeface="Calibri"/>
              </a:rPr>
              <a:t>descendante</a:t>
            </a:r>
            <a:r>
              <a:rPr lang="fr-FR" spc="5" dirty="0">
                <a:latin typeface="Calibri"/>
                <a:cs typeface="Calibri"/>
              </a:rPr>
              <a:t> </a:t>
            </a:r>
            <a:r>
              <a:rPr spc="5" dirty="0">
                <a:latin typeface="Calibri"/>
                <a:cs typeface="Calibri"/>
              </a:rPr>
              <a:t>(moins de bruit, de vibrations et de consommation, donc moins de pollution)</a:t>
            </a:r>
          </a:p>
          <a:p>
            <a:pPr marL="427355" indent="-210820">
              <a:buClr>
                <a:srgbClr val="00B0F0"/>
              </a:buClr>
              <a:buFont typeface="Arial"/>
              <a:buChar char="•"/>
            </a:pPr>
            <a:r>
              <a:rPr spc="5" dirty="0" err="1">
                <a:latin typeface="Calibri"/>
                <a:cs typeface="Calibri"/>
              </a:rPr>
              <a:t>Concernant</a:t>
            </a:r>
            <a:r>
              <a:rPr spc="5" dirty="0">
                <a:latin typeface="Calibri"/>
                <a:cs typeface="Calibri"/>
              </a:rPr>
              <a:t> l’Avenue des Etats Unis, la pente est en moyenne deux fois plus faible (5%), et les</a:t>
            </a:r>
            <a:r>
              <a:rPr lang="fr-FR" spc="5" dirty="0">
                <a:latin typeface="Calibri"/>
                <a:cs typeface="Calibri"/>
              </a:rPr>
              <a:t> </a:t>
            </a:r>
            <a:r>
              <a:rPr spc="5" dirty="0">
                <a:latin typeface="Calibri"/>
                <a:cs typeface="Calibri"/>
              </a:rPr>
              <a:t>habitations  sont  à  minimum  10  m  des  bus  et  absence  d’habitations  sur  une  section  (lycée,</a:t>
            </a:r>
            <a:r>
              <a:rPr lang="fr-FR" spc="5" dirty="0">
                <a:latin typeface="Calibri"/>
                <a:cs typeface="Calibri"/>
              </a:rPr>
              <a:t> </a:t>
            </a:r>
            <a:r>
              <a:rPr spc="5" dirty="0">
                <a:latin typeface="Calibri"/>
                <a:cs typeface="Calibri"/>
              </a:rPr>
              <a:t>parking, garage Citroën, </a:t>
            </a:r>
            <a:r>
              <a:rPr spc="5" dirty="0" err="1">
                <a:latin typeface="Calibri"/>
                <a:cs typeface="Calibri"/>
              </a:rPr>
              <a:t>forêt</a:t>
            </a:r>
            <a:r>
              <a:rPr spc="5" dirty="0">
                <a:latin typeface="Calibri"/>
                <a:cs typeface="Calibri"/>
              </a:rPr>
              <a:t>).</a:t>
            </a:r>
            <a:endParaRPr lang="fr-FR" spc="5" dirty="0">
              <a:latin typeface="Calibri"/>
              <a:cs typeface="Calibri"/>
            </a:endParaRPr>
          </a:p>
          <a:p>
            <a:pPr marL="216535">
              <a:buClr>
                <a:srgbClr val="00B0F0"/>
              </a:buClr>
            </a:pPr>
            <a:endParaRPr spc="5" dirty="0">
              <a:latin typeface="Calibri"/>
              <a:cs typeface="Calibri"/>
            </a:endParaRPr>
          </a:p>
          <a:p>
            <a:pPr marL="190500" indent="-210820">
              <a:buClr>
                <a:srgbClr val="00B0F0"/>
              </a:buClr>
              <a:buSzPct val="150000"/>
              <a:buFont typeface="Arial"/>
              <a:buChar char="•"/>
              <a:tabLst>
                <a:tab pos="190500" algn="l"/>
              </a:tabLst>
            </a:pPr>
            <a:r>
              <a:rPr spc="5" dirty="0">
                <a:latin typeface="Calibri"/>
                <a:cs typeface="Calibri"/>
              </a:rPr>
              <a:t>Les avantages sont nombreux :</a:t>
            </a:r>
          </a:p>
          <a:p>
            <a:pPr marL="440690" indent="-210820">
              <a:buClr>
                <a:srgbClr val="00B0F0"/>
              </a:buClr>
              <a:buFont typeface="Arial"/>
              <a:buChar char="•"/>
            </a:pPr>
            <a:r>
              <a:rPr spc="5" dirty="0" err="1">
                <a:latin typeface="Calibri"/>
                <a:cs typeface="Calibri"/>
              </a:rPr>
              <a:t>L’interconnexion</a:t>
            </a:r>
            <a:r>
              <a:rPr spc="5" dirty="0">
                <a:latin typeface="Calibri"/>
                <a:cs typeface="Calibri"/>
              </a:rPr>
              <a:t> avec la ligne 5 à Antoine Richard (arrêt existant commun aux 2 lignes)</a:t>
            </a:r>
          </a:p>
          <a:p>
            <a:pPr marL="440690" indent="-210820">
              <a:buClr>
                <a:srgbClr val="00B0F0"/>
              </a:buClr>
              <a:buFont typeface="Arial"/>
              <a:buChar char="•"/>
            </a:pPr>
            <a:r>
              <a:rPr spc="5" dirty="0" err="1">
                <a:latin typeface="Calibri"/>
                <a:cs typeface="Calibri"/>
              </a:rPr>
              <a:t>Utilisation</a:t>
            </a:r>
            <a:r>
              <a:rPr spc="5" dirty="0">
                <a:latin typeface="Calibri"/>
                <a:cs typeface="Calibri"/>
              </a:rPr>
              <a:t> des arrêts de bus existants =&gt; pas de nouvel aménagement.</a:t>
            </a:r>
          </a:p>
          <a:p>
            <a:pPr marL="427355" indent="-210820">
              <a:buClr>
                <a:srgbClr val="00B0F0"/>
              </a:buClr>
              <a:buFont typeface="Arial"/>
              <a:buChar char="•"/>
            </a:pPr>
            <a:r>
              <a:rPr spc="5" dirty="0">
                <a:latin typeface="Calibri"/>
                <a:cs typeface="Calibri"/>
              </a:rPr>
              <a:t>Les habitants de l’avenue des Etats Unis, surtout des personnes âgées qui n’utilisent plus </a:t>
            </a:r>
            <a:r>
              <a:rPr spc="5" dirty="0" err="1">
                <a:latin typeface="Calibri"/>
                <a:cs typeface="Calibri"/>
              </a:rPr>
              <a:t>leur</a:t>
            </a:r>
            <a:r>
              <a:rPr lang="fr-FR" spc="5" dirty="0">
                <a:latin typeface="Calibri"/>
                <a:cs typeface="Calibri"/>
              </a:rPr>
              <a:t> </a:t>
            </a:r>
            <a:r>
              <a:rPr spc="5" dirty="0">
                <a:latin typeface="Calibri"/>
                <a:cs typeface="Calibri"/>
              </a:rPr>
              <a:t>voitures  ou  lycéens/étudiants  avec  horaires  variables,  seront  desservis  en  heures  creuse  et  le</a:t>
            </a:r>
            <a:r>
              <a:rPr lang="fr-FR" spc="5" dirty="0">
                <a:latin typeface="Calibri"/>
                <a:cs typeface="Calibri"/>
              </a:rPr>
              <a:t> </a:t>
            </a:r>
            <a:r>
              <a:rPr spc="5" dirty="0">
                <a:latin typeface="Calibri"/>
                <a:cs typeface="Calibri"/>
              </a:rPr>
              <a:t>week-end.</a:t>
            </a:r>
          </a:p>
          <a:p>
            <a:pPr marL="426720" indent="-210820">
              <a:buClr>
                <a:srgbClr val="00B0F0"/>
              </a:buClr>
              <a:buFont typeface="Arial"/>
              <a:buChar char="•"/>
            </a:pPr>
            <a:r>
              <a:rPr spc="5" dirty="0" err="1">
                <a:latin typeface="Calibri"/>
                <a:cs typeface="Calibri"/>
              </a:rPr>
              <a:t>Tracé</a:t>
            </a:r>
            <a:r>
              <a:rPr spc="5" dirty="0">
                <a:latin typeface="Calibri"/>
                <a:cs typeface="Calibri"/>
              </a:rPr>
              <a:t>  logique  du  parcours  en  sens  aller  et  retour  (actuellement  les  personnes  cherchent,  rue</a:t>
            </a:r>
            <a:r>
              <a:rPr lang="fr-FR" spc="5" dirty="0">
                <a:latin typeface="Calibri"/>
                <a:cs typeface="Calibri"/>
              </a:rPr>
              <a:t> </a:t>
            </a:r>
            <a:r>
              <a:rPr spc="5" dirty="0">
                <a:latin typeface="Calibri"/>
                <a:cs typeface="Calibri"/>
              </a:rPr>
              <a:t>Hélène Andrée, le bus pour </a:t>
            </a:r>
            <a:r>
              <a:rPr spc="5" dirty="0" err="1">
                <a:latin typeface="Calibri"/>
                <a:cs typeface="Calibri"/>
              </a:rPr>
              <a:t>redescendre</a:t>
            </a:r>
            <a:r>
              <a:rPr spc="5" dirty="0">
                <a:latin typeface="Calibri"/>
                <a:cs typeface="Calibri"/>
              </a:rPr>
              <a:t>)</a:t>
            </a:r>
            <a:endParaRPr lang="fr-FR" spc="5" dirty="0">
              <a:latin typeface="Calibri"/>
              <a:cs typeface="Calibri"/>
            </a:endParaRPr>
          </a:p>
          <a:p>
            <a:pPr marL="215900">
              <a:buClr>
                <a:srgbClr val="00B0F0"/>
              </a:buClr>
            </a:pPr>
            <a:endParaRPr spc="5" dirty="0">
              <a:latin typeface="Calibri"/>
              <a:cs typeface="Calibri"/>
            </a:endParaRPr>
          </a:p>
          <a:p>
            <a:pPr marL="190500" marR="13970" indent="-210820">
              <a:buClr>
                <a:srgbClr val="00B0F0"/>
              </a:buClr>
              <a:buSzPct val="150000"/>
              <a:buFont typeface="Arial"/>
              <a:buChar char="•"/>
              <a:tabLst>
                <a:tab pos="190500" algn="l"/>
              </a:tabLst>
            </a:pPr>
            <a:r>
              <a:rPr spc="5" dirty="0">
                <a:latin typeface="Calibri"/>
                <a:cs typeface="Calibri"/>
              </a:rPr>
              <a:t>Pour  réduire  les  coûts  de  la  déviation,  M2H2A  suggère  de  diminuer  la  fréquence  sur  les horaires de moindre fréquentation.</a:t>
            </a:r>
          </a:p>
        </p:txBody>
      </p:sp>
      <p:sp>
        <p:nvSpPr>
          <p:cNvPr id="6" name="Espace réservé du numéro de diapositive 5">
            <a:extLst>
              <a:ext uri="{FF2B5EF4-FFF2-40B4-BE49-F238E27FC236}">
                <a16:creationId xmlns:a16="http://schemas.microsoft.com/office/drawing/2014/main" id="{96727C1B-EB08-40DA-9343-239ED7BF33B9}"/>
              </a:ext>
            </a:extLst>
          </p:cNvPr>
          <p:cNvSpPr>
            <a:spLocks noGrp="1"/>
          </p:cNvSpPr>
          <p:nvPr>
            <p:ph type="sldNum" sz="quarter" idx="7"/>
          </p:nvPr>
        </p:nvSpPr>
        <p:spPr/>
        <p:txBody>
          <a:bodyPr/>
          <a:lstStyle/>
          <a:p>
            <a:fld id="{B6F15528-21DE-4FAA-801E-634DDDAF4B2B}" type="slidenum">
              <a:rPr lang="fr-FR" smtClean="0"/>
              <a:t>12</a:t>
            </a:fld>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06193" y="905704"/>
            <a:ext cx="5307397" cy="897695"/>
          </a:xfrm>
          <a:prstGeom prst="rect">
            <a:avLst/>
          </a:prstGeom>
        </p:spPr>
        <p:txBody>
          <a:bodyPr vert="horz" wrap="square" lIns="0" tIns="0" rIns="0" bIns="0" rtlCol="0">
            <a:noAutofit/>
          </a:bodyPr>
          <a:lstStyle/>
          <a:p>
            <a:pPr marL="6350" marR="12700">
              <a:spcBef>
                <a:spcPct val="0"/>
              </a:spcBef>
            </a:pPr>
            <a:r>
              <a:rPr sz="2400" b="1" spc="-25" dirty="0">
                <a:solidFill>
                  <a:srgbClr val="00AFEF"/>
                </a:solidFill>
                <a:latin typeface="Calibri"/>
                <a:ea typeface="+mj-ea"/>
                <a:cs typeface="Calibri"/>
              </a:rPr>
              <a:t>Proposition de modification des lignes 1 Statut lors de la dernière AG du 09/02/19</a:t>
            </a:r>
          </a:p>
        </p:txBody>
      </p:sp>
      <p:sp>
        <p:nvSpPr>
          <p:cNvPr id="3" name="object 3"/>
          <p:cNvSpPr txBox="1"/>
          <p:nvPr/>
        </p:nvSpPr>
        <p:spPr>
          <a:xfrm>
            <a:off x="1334470" y="2312044"/>
            <a:ext cx="8181340" cy="2011045"/>
          </a:xfrm>
          <a:prstGeom prst="rect">
            <a:avLst/>
          </a:prstGeom>
        </p:spPr>
        <p:txBody>
          <a:bodyPr vert="horz" wrap="square" lIns="0" tIns="0" rIns="0" bIns="0" rtlCol="0">
            <a:noAutofit/>
          </a:bodyPr>
          <a:lstStyle/>
          <a:p>
            <a:pPr marL="431800" marR="576580" indent="-170815">
              <a:buClr>
                <a:srgbClr val="00B0F0"/>
              </a:buClr>
              <a:buSzPct val="116666"/>
              <a:buFont typeface="Arial"/>
              <a:buChar char="•"/>
              <a:tabLst>
                <a:tab pos="184785" algn="l"/>
              </a:tabLst>
            </a:pPr>
            <a:r>
              <a:rPr spc="-5" dirty="0">
                <a:cs typeface="Calibri"/>
              </a:rPr>
              <a:t>Février 2018 : réponse du Directeur Général Adjoint de Versailles Grand Parc en février 2018:</a:t>
            </a:r>
          </a:p>
          <a:p>
            <a:pPr marL="774700" lvl="1" indent="-170815">
              <a:buClr>
                <a:srgbClr val="00B0F0"/>
              </a:buClr>
              <a:buSzPct val="128571"/>
              <a:buFont typeface="Arial"/>
              <a:buChar char="•"/>
              <a:tabLst>
                <a:tab pos="527685" algn="l"/>
              </a:tabLst>
            </a:pPr>
            <a:r>
              <a:rPr spc="-5" dirty="0">
                <a:cs typeface="Calibri"/>
              </a:rPr>
              <a:t>Versailles Grand Parc regarde notre proposition avec Phébus et IDFM (ex-STIF).</a:t>
            </a:r>
          </a:p>
          <a:p>
            <a:pPr marL="814070" lvl="1" indent="-170815">
              <a:buClr>
                <a:srgbClr val="00B0F0"/>
              </a:buClr>
              <a:buSzPct val="128571"/>
              <a:buFont typeface="Arial"/>
              <a:buChar char="•"/>
              <a:tabLst>
                <a:tab pos="567055" algn="l"/>
              </a:tabLst>
            </a:pPr>
            <a:r>
              <a:rPr spc="-5" dirty="0">
                <a:cs typeface="Calibri"/>
              </a:rPr>
              <a:t>A première vue, le surcoût avoisine les  400 000 euros mais il y a également quelques avantages à </a:t>
            </a:r>
            <a:r>
              <a:rPr spc="-5" dirty="0" err="1">
                <a:cs typeface="Calibri"/>
              </a:rPr>
              <a:t>mettre</a:t>
            </a:r>
            <a:r>
              <a:rPr lang="fr-FR" spc="-5" dirty="0">
                <a:cs typeface="Calibri"/>
              </a:rPr>
              <a:t> </a:t>
            </a:r>
            <a:r>
              <a:rPr spc="-5" dirty="0" err="1">
                <a:cs typeface="Calibri"/>
              </a:rPr>
              <a:t>en</a:t>
            </a:r>
            <a:r>
              <a:rPr spc="-5" dirty="0">
                <a:cs typeface="Calibri"/>
              </a:rPr>
              <a:t>  balance.</a:t>
            </a:r>
            <a:endParaRPr lang="fr-FR" spc="-5" dirty="0">
              <a:cs typeface="Calibri"/>
            </a:endParaRPr>
          </a:p>
          <a:p>
            <a:pPr marL="603885">
              <a:buClr>
                <a:srgbClr val="00B0F0"/>
              </a:buClr>
            </a:pPr>
            <a:endParaRPr spc="-5" dirty="0">
              <a:cs typeface="Calibri"/>
            </a:endParaRPr>
          </a:p>
          <a:p>
            <a:pPr marL="431800" indent="-170815">
              <a:buClr>
                <a:srgbClr val="00B0F0"/>
              </a:buClr>
              <a:buSzPct val="116666"/>
              <a:buFont typeface="Arial"/>
              <a:buChar char="•"/>
              <a:tabLst>
                <a:tab pos="184785" algn="l"/>
              </a:tabLst>
            </a:pPr>
            <a:r>
              <a:rPr spc="-5" dirty="0">
                <a:cs typeface="Calibri"/>
              </a:rPr>
              <a:t>5 février 2019 :</a:t>
            </a:r>
            <a:r>
              <a:rPr lang="fr-FR" spc="-5" dirty="0">
                <a:cs typeface="Calibri"/>
              </a:rPr>
              <a:t> </a:t>
            </a:r>
            <a:r>
              <a:rPr spc="-5" dirty="0" err="1">
                <a:cs typeface="Calibri"/>
              </a:rPr>
              <a:t>rendez</a:t>
            </a:r>
            <a:r>
              <a:rPr spc="-5" dirty="0">
                <a:cs typeface="Calibri"/>
              </a:rPr>
              <a:t> vous avec le maire et président de VGP François de Mazières</a:t>
            </a:r>
          </a:p>
          <a:p>
            <a:pPr marL="774700" lvl="1" indent="-170815">
              <a:buClr>
                <a:srgbClr val="00B0F0"/>
              </a:buClr>
              <a:buSzPct val="128571"/>
              <a:buFont typeface="Arial"/>
              <a:buChar char="•"/>
              <a:tabLst>
                <a:tab pos="527685" algn="l"/>
              </a:tabLst>
            </a:pPr>
            <a:r>
              <a:rPr spc="-5" dirty="0">
                <a:cs typeface="Calibri"/>
              </a:rPr>
              <a:t>Nos arguments ont été bien reçus</a:t>
            </a:r>
          </a:p>
          <a:p>
            <a:pPr marL="774700" lvl="1" indent="-170815">
              <a:buClr>
                <a:srgbClr val="00B0F0"/>
              </a:buClr>
              <a:buSzPct val="128571"/>
              <a:buFont typeface="Arial"/>
              <a:buChar char="•"/>
              <a:tabLst>
                <a:tab pos="527685" algn="l"/>
              </a:tabLst>
            </a:pPr>
            <a:r>
              <a:rPr spc="-5" dirty="0">
                <a:cs typeface="Calibri"/>
              </a:rPr>
              <a:t>Le maire a donné son accord pour </a:t>
            </a:r>
            <a:r>
              <a:rPr spc="-5" dirty="0" err="1">
                <a:cs typeface="Calibri"/>
              </a:rPr>
              <a:t>poursuivre</a:t>
            </a:r>
            <a:r>
              <a:rPr spc="-5" dirty="0">
                <a:cs typeface="Calibri"/>
              </a:rPr>
              <a:t> </a:t>
            </a:r>
            <a:r>
              <a:rPr spc="-5" dirty="0" err="1">
                <a:cs typeface="Calibri"/>
              </a:rPr>
              <a:t>l’étude</a:t>
            </a:r>
            <a:endParaRPr lang="fr-FR" spc="-5" dirty="0">
              <a:cs typeface="Calibri"/>
            </a:endParaRPr>
          </a:p>
          <a:p>
            <a:pPr marL="603885" lvl="1">
              <a:lnSpc>
                <a:spcPts val="1910"/>
              </a:lnSpc>
              <a:buClr>
                <a:srgbClr val="00B0F0"/>
              </a:buClr>
              <a:buSzPct val="128571"/>
              <a:tabLst>
                <a:tab pos="527685" algn="l"/>
              </a:tabLst>
            </a:pPr>
            <a:endParaRPr spc="-5" dirty="0">
              <a:cs typeface="Calibri"/>
            </a:endParaRPr>
          </a:p>
        </p:txBody>
      </p:sp>
      <p:sp>
        <p:nvSpPr>
          <p:cNvPr id="4" name="object 4"/>
          <p:cNvSpPr/>
          <p:nvPr/>
        </p:nvSpPr>
        <p:spPr>
          <a:xfrm>
            <a:off x="8078723" y="728472"/>
            <a:ext cx="1731263" cy="60350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5" name="object 5"/>
          <p:cNvSpPr txBox="1"/>
          <p:nvPr/>
        </p:nvSpPr>
        <p:spPr>
          <a:xfrm>
            <a:off x="8163535" y="392211"/>
            <a:ext cx="1515110" cy="225425"/>
          </a:xfrm>
          <a:prstGeom prst="rect">
            <a:avLst/>
          </a:prstGeom>
        </p:spPr>
        <p:txBody>
          <a:bodyPr vert="horz" wrap="square" lIns="0" tIns="0" rIns="0" bIns="0" rtlCol="0">
            <a:noAutofit/>
          </a:bodyPr>
          <a:lstStyle/>
          <a:p>
            <a:pPr marL="12700">
              <a:lnSpc>
                <a:spcPct val="100000"/>
              </a:lnSpc>
            </a:pPr>
            <a:endParaRPr sz="1400" dirty="0">
              <a:latin typeface="Times New Roman"/>
              <a:cs typeface="Times New Roman"/>
            </a:endParaRPr>
          </a:p>
        </p:txBody>
      </p:sp>
      <p:sp>
        <p:nvSpPr>
          <p:cNvPr id="6" name="object 6"/>
          <p:cNvSpPr/>
          <p:nvPr/>
        </p:nvSpPr>
        <p:spPr>
          <a:xfrm>
            <a:off x="1351986" y="5612964"/>
            <a:ext cx="8308847" cy="814276"/>
          </a:xfrm>
          <a:custGeom>
            <a:avLst/>
            <a:gdLst/>
            <a:ahLst/>
            <a:cxnLst/>
            <a:rect l="l" t="t" r="r" b="b"/>
            <a:pathLst>
              <a:path w="8296655" h="498348">
                <a:moveTo>
                  <a:pt x="0" y="0"/>
                </a:moveTo>
                <a:lnTo>
                  <a:pt x="8296655" y="0"/>
                </a:lnTo>
                <a:lnTo>
                  <a:pt x="8296655" y="498348"/>
                </a:lnTo>
                <a:lnTo>
                  <a:pt x="0" y="498348"/>
                </a:lnTo>
                <a:lnTo>
                  <a:pt x="0" y="0"/>
                </a:lnTo>
                <a:close/>
              </a:path>
            </a:pathLst>
          </a:custGeom>
          <a:solidFill>
            <a:srgbClr val="0A5295"/>
          </a:solidFill>
        </p:spPr>
        <p:txBody>
          <a:bodyPr wrap="square" lIns="0" tIns="0" rIns="0" bIns="0" rtlCol="0">
            <a:noAutofit/>
          </a:bodyPr>
          <a:lstStyle/>
          <a:p>
            <a:endParaRPr/>
          </a:p>
        </p:txBody>
      </p:sp>
      <p:sp>
        <p:nvSpPr>
          <p:cNvPr id="8" name="object 8"/>
          <p:cNvSpPr txBox="1"/>
          <p:nvPr/>
        </p:nvSpPr>
        <p:spPr>
          <a:xfrm>
            <a:off x="1480753" y="5652175"/>
            <a:ext cx="8035057" cy="604220"/>
          </a:xfrm>
          <a:prstGeom prst="rect">
            <a:avLst/>
          </a:prstGeom>
        </p:spPr>
        <p:txBody>
          <a:bodyPr vert="horz" wrap="square" lIns="0" tIns="0" rIns="0" bIns="0" rtlCol="0">
            <a:noAutofit/>
          </a:bodyPr>
          <a:lstStyle/>
          <a:p>
            <a:pPr marL="12700" algn="ctr"/>
            <a:r>
              <a:rPr sz="4100" b="1" spc="-25" dirty="0">
                <a:solidFill>
                  <a:srgbClr val="F4FBE8"/>
                </a:solidFill>
                <a:latin typeface="Calibri"/>
                <a:cs typeface="Calibri"/>
              </a:rPr>
              <a:t>Engagement en AG de rester mobilisé</a:t>
            </a:r>
          </a:p>
        </p:txBody>
      </p:sp>
      <p:sp>
        <p:nvSpPr>
          <p:cNvPr id="7" name="Espace réservé du numéro de diapositive 6">
            <a:extLst>
              <a:ext uri="{FF2B5EF4-FFF2-40B4-BE49-F238E27FC236}">
                <a16:creationId xmlns:a16="http://schemas.microsoft.com/office/drawing/2014/main" id="{56D61211-F0EC-40BA-8BFE-D2A5AF6C4B80}"/>
              </a:ext>
            </a:extLst>
          </p:cNvPr>
          <p:cNvSpPr>
            <a:spLocks noGrp="1"/>
          </p:cNvSpPr>
          <p:nvPr>
            <p:ph type="sldNum" sz="quarter" idx="7"/>
          </p:nvPr>
        </p:nvSpPr>
        <p:spPr/>
        <p:txBody>
          <a:bodyPr/>
          <a:lstStyle/>
          <a:p>
            <a:fld id="{B6F15528-21DE-4FAA-801E-634DDDAF4B2B}" type="slidenum">
              <a:rPr lang="fr-FR" smtClean="0"/>
              <a:t>13</a:t>
            </a:fld>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0386" y="643505"/>
            <a:ext cx="7607964" cy="648343"/>
          </a:xfrm>
          <a:prstGeom prst="rect">
            <a:avLst/>
          </a:prstGeom>
        </p:spPr>
        <p:txBody>
          <a:bodyPr vert="horz" wrap="square" lIns="0" tIns="0" rIns="0" bIns="0" rtlCol="0">
            <a:noAutofit/>
          </a:bodyPr>
          <a:lstStyle/>
          <a:p>
            <a:pPr marL="94615">
              <a:lnSpc>
                <a:spcPts val="2510"/>
              </a:lnSpc>
            </a:pPr>
            <a:r>
              <a:rPr sz="2400" b="1" spc="-5" dirty="0">
                <a:solidFill>
                  <a:srgbClr val="00AFEF"/>
                </a:solidFill>
                <a:latin typeface="+mn-lt"/>
                <a:cs typeface="Calibri"/>
              </a:rPr>
              <a:t>Proposition de modification des lignes1</a:t>
            </a:r>
            <a:br>
              <a:rPr lang="fr-FR" sz="2400" b="1" spc="-5" dirty="0">
                <a:solidFill>
                  <a:srgbClr val="00AFEF"/>
                </a:solidFill>
                <a:latin typeface="+mn-lt"/>
                <a:cs typeface="Calibri"/>
              </a:rPr>
            </a:br>
            <a:r>
              <a:rPr sz="2400" b="1" spc="-5" dirty="0">
                <a:solidFill>
                  <a:srgbClr val="00AFEF"/>
                </a:solidFill>
                <a:latin typeface="+mn-lt"/>
                <a:cs typeface="Calibri"/>
              </a:rPr>
              <a:t>4 reunions avec mairie/VGP depuis la dernière AG du 09/02/19</a:t>
            </a:r>
          </a:p>
        </p:txBody>
      </p:sp>
      <p:sp>
        <p:nvSpPr>
          <p:cNvPr id="3" name="object 3"/>
          <p:cNvSpPr txBox="1"/>
          <p:nvPr/>
        </p:nvSpPr>
        <p:spPr>
          <a:xfrm>
            <a:off x="827857" y="1626882"/>
            <a:ext cx="9067800" cy="1778000"/>
          </a:xfrm>
          <a:prstGeom prst="rect">
            <a:avLst/>
          </a:prstGeom>
        </p:spPr>
        <p:txBody>
          <a:bodyPr vert="horz" wrap="square" lIns="0" tIns="0" rIns="0" bIns="0" rtlCol="0">
            <a:noAutofit/>
          </a:bodyPr>
          <a:lstStyle/>
          <a:p>
            <a:pPr marL="299720" marR="12700" indent="-170815">
              <a:lnSpc>
                <a:spcPct val="87400"/>
              </a:lnSpc>
              <a:buClr>
                <a:srgbClr val="00B0F0"/>
              </a:buClr>
              <a:buSzPct val="161538"/>
              <a:buFont typeface="Arial"/>
              <a:buChar char="•"/>
              <a:tabLst>
                <a:tab pos="184785" algn="l"/>
              </a:tabLst>
            </a:pPr>
            <a:r>
              <a:rPr spc="-5" dirty="0">
                <a:cs typeface="Calibri"/>
              </a:rPr>
              <a:t>18 </a:t>
            </a:r>
            <a:r>
              <a:rPr spc="-5" dirty="0" err="1">
                <a:cs typeface="Calibri"/>
              </a:rPr>
              <a:t>juin</a:t>
            </a:r>
            <a:r>
              <a:rPr spc="-5" dirty="0">
                <a:cs typeface="Calibri"/>
              </a:rPr>
              <a:t>:</a:t>
            </a:r>
            <a:r>
              <a:rPr lang="fr-FR" spc="-5" dirty="0">
                <a:cs typeface="Calibri"/>
              </a:rPr>
              <a:t> </a:t>
            </a:r>
            <a:r>
              <a:rPr spc="-5" dirty="0" err="1">
                <a:cs typeface="Calibri"/>
              </a:rPr>
              <a:t>rendez</a:t>
            </a:r>
            <a:r>
              <a:rPr spc="-5" dirty="0">
                <a:cs typeface="Calibri"/>
              </a:rPr>
              <a:t> vous entre M2H2A et les représentants de la mairie (Emmanuelle de Crépy, Hervé Fleury) et VGP (Manuel Pluvinage) . Ces derniers se sont engagés à :</a:t>
            </a:r>
          </a:p>
          <a:p>
            <a:pPr marL="642620" lvl="1" indent="-170815">
              <a:lnSpc>
                <a:spcPts val="1900"/>
              </a:lnSpc>
              <a:buClr>
                <a:srgbClr val="00B0F0"/>
              </a:buClr>
              <a:buSzPct val="138461"/>
              <a:buFont typeface="Arial"/>
              <a:buChar char="•"/>
              <a:tabLst>
                <a:tab pos="527685" algn="l"/>
              </a:tabLst>
            </a:pPr>
            <a:r>
              <a:rPr spc="-5" dirty="0">
                <a:cs typeface="Calibri"/>
              </a:rPr>
              <a:t>Acter la déviation de la ligne 13 ( renfort de la ligne 1 pour transports scolaires et universitaires ) pour le </a:t>
            </a:r>
            <a:r>
              <a:rPr spc="-5" dirty="0" err="1">
                <a:cs typeface="Calibri"/>
              </a:rPr>
              <a:t>lancement</a:t>
            </a:r>
            <a:r>
              <a:rPr lang="fr-FR" spc="-5" dirty="0">
                <a:cs typeface="Calibri"/>
              </a:rPr>
              <a:t> </a:t>
            </a:r>
            <a:r>
              <a:rPr spc="-5" dirty="0">
                <a:cs typeface="Calibri"/>
              </a:rPr>
              <a:t>fin </a:t>
            </a:r>
            <a:r>
              <a:rPr spc="-5" dirty="0" err="1">
                <a:cs typeface="Calibri"/>
              </a:rPr>
              <a:t>aout</a:t>
            </a:r>
            <a:r>
              <a:rPr spc="-5" dirty="0">
                <a:cs typeface="Calibri"/>
              </a:rPr>
              <a:t>.</a:t>
            </a:r>
          </a:p>
          <a:p>
            <a:pPr marL="642620" lvl="1" indent="-170815">
              <a:lnSpc>
                <a:spcPts val="1900"/>
              </a:lnSpc>
              <a:buClr>
                <a:srgbClr val="00B0F0"/>
              </a:buClr>
              <a:buSzPct val="138461"/>
              <a:buFont typeface="Arial"/>
              <a:buChar char="•"/>
              <a:tabLst>
                <a:tab pos="527685" algn="l"/>
              </a:tabLst>
            </a:pPr>
            <a:r>
              <a:rPr spc="-5" dirty="0">
                <a:cs typeface="Calibri"/>
              </a:rPr>
              <a:t>Concernant la déviation de la ligne 1 :</a:t>
            </a:r>
          </a:p>
          <a:p>
            <a:pPr marL="1099820" lvl="2" indent="-170815">
              <a:lnSpc>
                <a:spcPts val="1750"/>
              </a:lnSpc>
              <a:buClr>
                <a:srgbClr val="00B0F0"/>
              </a:buClr>
              <a:buSzPct val="115384"/>
              <a:buFont typeface="Arial"/>
              <a:buChar char="•"/>
              <a:tabLst>
                <a:tab pos="984885" algn="l"/>
              </a:tabLst>
            </a:pPr>
            <a:r>
              <a:rPr spc="-5" dirty="0">
                <a:cs typeface="Calibri"/>
              </a:rPr>
              <a:t>Faire un courrier pour rassurer les riverains</a:t>
            </a:r>
          </a:p>
          <a:p>
            <a:pPr marL="1099820" lvl="2" indent="-170815">
              <a:lnSpc>
                <a:spcPct val="100000"/>
              </a:lnSpc>
              <a:buClr>
                <a:srgbClr val="00B0F0"/>
              </a:buClr>
              <a:buSzPct val="115384"/>
              <a:buFont typeface="Arial"/>
              <a:buChar char="•"/>
              <a:tabLst>
                <a:tab pos="984885" algn="l"/>
              </a:tabLst>
            </a:pPr>
            <a:r>
              <a:rPr spc="-5" dirty="0">
                <a:cs typeface="Calibri"/>
              </a:rPr>
              <a:t>Etudier notre proposition en terme d’impact ( fluidité trafic, temps de parcours,… )</a:t>
            </a:r>
          </a:p>
          <a:p>
            <a:pPr marL="1099820" lvl="2" indent="-170815">
              <a:lnSpc>
                <a:spcPct val="100000"/>
              </a:lnSpc>
              <a:buClr>
                <a:srgbClr val="00B0F0"/>
              </a:buClr>
              <a:buSzPct val="115384"/>
              <a:buFont typeface="Arial"/>
              <a:buChar char="•"/>
              <a:tabLst>
                <a:tab pos="984885" algn="l"/>
              </a:tabLst>
            </a:pPr>
            <a:r>
              <a:rPr spc="-5" dirty="0">
                <a:cs typeface="Calibri"/>
              </a:rPr>
              <a:t>Faire des analyses pendant les premiers mois d’utilisation et restitution lors d’un prochain point fixé au 14</a:t>
            </a:r>
            <a:r>
              <a:rPr lang="fr-FR" spc="-5" dirty="0">
                <a:cs typeface="Calibri"/>
              </a:rPr>
              <a:t> octobre.</a:t>
            </a:r>
          </a:p>
          <a:p>
            <a:pPr marL="299720" marR="549275" indent="-170815">
              <a:lnSpc>
                <a:spcPct val="87400"/>
              </a:lnSpc>
              <a:buClr>
                <a:srgbClr val="00B0F0"/>
              </a:buClr>
              <a:buSzPct val="161538"/>
              <a:buFont typeface="Arial"/>
              <a:buChar char="•"/>
              <a:tabLst>
                <a:tab pos="184785" algn="l"/>
              </a:tabLst>
            </a:pPr>
            <a:r>
              <a:rPr lang="fr-FR" spc="-5" dirty="0">
                <a:cs typeface="Calibri"/>
              </a:rPr>
              <a:t>14 octobre :rendez vous entre M2H2A et les représentants de la mairie (Emmanuelle de Crépy ) et VGP (Manuel Pluvinage)</a:t>
            </a:r>
          </a:p>
          <a:p>
            <a:pPr marL="642620" lvl="1" indent="-170815">
              <a:lnSpc>
                <a:spcPts val="1895"/>
              </a:lnSpc>
              <a:buClr>
                <a:srgbClr val="00B0F0"/>
              </a:buClr>
              <a:buSzPct val="138461"/>
              <a:buFont typeface="Arial"/>
              <a:buChar char="•"/>
              <a:tabLst>
                <a:tab pos="527685" algn="l"/>
              </a:tabLst>
            </a:pPr>
            <a:r>
              <a:rPr lang="fr-FR" spc="-5" dirty="0">
                <a:cs typeface="Calibri"/>
              </a:rPr>
              <a:t>Pas d’avancement côté mairie/VGP</a:t>
            </a:r>
          </a:p>
          <a:p>
            <a:pPr marL="642620" lvl="1" indent="-170815">
              <a:lnSpc>
                <a:spcPts val="1805"/>
              </a:lnSpc>
              <a:buClr>
                <a:srgbClr val="00B0F0"/>
              </a:buClr>
              <a:buSzPct val="138461"/>
              <a:buFont typeface="Arial"/>
              <a:buChar char="•"/>
              <a:tabLst>
                <a:tab pos="527685" algn="l"/>
              </a:tabLst>
            </a:pPr>
            <a:r>
              <a:rPr lang="fr-FR" spc="-5" dirty="0">
                <a:cs typeface="Calibri"/>
              </a:rPr>
              <a:t>Fourniture par M2H2A d’une étude d’impacts détaillée ( 10 pages avec restitution d’un questionnaire , étude sur vibration, bruit, sécurité, circulation…. )</a:t>
            </a:r>
          </a:p>
          <a:p>
            <a:pPr marL="299720" indent="-170815">
              <a:lnSpc>
                <a:spcPts val="2010"/>
              </a:lnSpc>
              <a:buClr>
                <a:srgbClr val="00B0F0"/>
              </a:buClr>
              <a:buSzPct val="161538"/>
              <a:buFont typeface="Arial"/>
              <a:buChar char="•"/>
              <a:tabLst>
                <a:tab pos="184785" algn="l"/>
              </a:tabLst>
            </a:pPr>
            <a:r>
              <a:rPr lang="fr-FR" spc="-5" dirty="0">
                <a:cs typeface="Calibri"/>
              </a:rPr>
              <a:t>16 décembre :rendez vous entre M2H2A et les représentants de la mairie (Emmanuelle de Crépy, Hervé Fleury) et VGP (Manuel  Pluvinage) . M2H2A note à cette occasion une certaine progression avec  :</a:t>
            </a:r>
          </a:p>
          <a:p>
            <a:pPr marL="642620" lvl="1" indent="-170815">
              <a:lnSpc>
                <a:spcPts val="1895"/>
              </a:lnSpc>
              <a:buClr>
                <a:srgbClr val="00B0F0"/>
              </a:buClr>
              <a:buSzPct val="138461"/>
              <a:buFont typeface="Arial"/>
              <a:buChar char="•"/>
              <a:tabLst>
                <a:tab pos="527685" algn="l"/>
              </a:tabLst>
            </a:pPr>
            <a:r>
              <a:rPr lang="fr-FR" spc="-5" dirty="0">
                <a:cs typeface="Calibri"/>
              </a:rPr>
              <a:t>Un premier chiffrage de la déviation par Keolis ( 300 à 400 k€/an ), à détailler</a:t>
            </a:r>
          </a:p>
          <a:p>
            <a:pPr marL="642620" lvl="1" indent="-170815">
              <a:lnSpc>
                <a:spcPts val="1805"/>
              </a:lnSpc>
              <a:buClr>
                <a:srgbClr val="00B0F0"/>
              </a:buClr>
              <a:buSzPct val="138461"/>
              <a:buFont typeface="Arial"/>
              <a:buChar char="•"/>
              <a:tabLst>
                <a:tab pos="527685" algn="l"/>
              </a:tabLst>
            </a:pPr>
            <a:r>
              <a:rPr lang="fr-FR" spc="-5" dirty="0">
                <a:cs typeface="Calibri"/>
              </a:rPr>
              <a:t>la présentation d’une étude de fréquentation de Keolis =&gt; la ligne 1 concentre 25% de tous le trafic versaillais ( 20 lignes ) !</a:t>
            </a:r>
          </a:p>
          <a:p>
            <a:pPr marL="642620" lvl="1" indent="-170815">
              <a:lnSpc>
                <a:spcPts val="1910"/>
              </a:lnSpc>
              <a:buClr>
                <a:srgbClr val="00B0F0"/>
              </a:buClr>
              <a:buSzPct val="138461"/>
              <a:buFont typeface="Arial"/>
              <a:buChar char="•"/>
              <a:tabLst>
                <a:tab pos="527685" algn="l"/>
              </a:tabLst>
            </a:pPr>
            <a:r>
              <a:rPr lang="fr-FR" spc="-5" dirty="0">
                <a:cs typeface="Calibri"/>
              </a:rPr>
              <a:t>La confirmation qu’il n’existe pas de point technique bloquant à cette déviation,</a:t>
            </a:r>
          </a:p>
          <a:p>
            <a:pPr marL="642620" lvl="1" indent="-170815">
              <a:lnSpc>
                <a:spcPts val="1805"/>
              </a:lnSpc>
              <a:buClr>
                <a:srgbClr val="00B0F0"/>
              </a:buClr>
              <a:buSzPct val="138461"/>
              <a:buFont typeface="Arial"/>
              <a:buChar char="•"/>
              <a:tabLst>
                <a:tab pos="527685" algn="l"/>
              </a:tabLst>
            </a:pPr>
            <a:r>
              <a:rPr lang="fr-FR" spc="-5" dirty="0">
                <a:cs typeface="Calibri"/>
              </a:rPr>
              <a:t>L’engagement de participation de VGP ,  de la mairie et de Keolis ( à confirmer ) à notre prochaine AG du 25 janvier 2020, avec  réunion préparatoire le 21 janvier 2020.</a:t>
            </a:r>
          </a:p>
          <a:p>
            <a:pPr marL="471805" lvl="1">
              <a:buClr>
                <a:srgbClr val="00B0F0"/>
              </a:buClr>
              <a:buSzPct val="115384"/>
              <a:tabLst>
                <a:tab pos="984885" algn="l"/>
              </a:tabLst>
            </a:pPr>
            <a:endParaRPr lang="fr-FR" spc="-5" dirty="0">
              <a:cs typeface="Calibri"/>
            </a:endParaRPr>
          </a:p>
        </p:txBody>
      </p:sp>
      <p:sp>
        <p:nvSpPr>
          <p:cNvPr id="5" name="object 5"/>
          <p:cNvSpPr txBox="1"/>
          <p:nvPr/>
        </p:nvSpPr>
        <p:spPr>
          <a:xfrm>
            <a:off x="1218700" y="3669023"/>
            <a:ext cx="8286115" cy="2766060"/>
          </a:xfrm>
          <a:prstGeom prst="rect">
            <a:avLst/>
          </a:prstGeom>
        </p:spPr>
        <p:txBody>
          <a:bodyPr vert="horz" wrap="square" lIns="0" tIns="0" rIns="0" bIns="0" rtlCol="0">
            <a:noAutofit/>
          </a:bodyPr>
          <a:lstStyle/>
          <a:p>
            <a:pPr marL="299720" marR="549275" indent="-170815">
              <a:lnSpc>
                <a:spcPct val="87400"/>
              </a:lnSpc>
              <a:buClr>
                <a:srgbClr val="00B0F0"/>
              </a:buClr>
              <a:buSzPct val="161538"/>
              <a:buFont typeface="Arial"/>
              <a:buChar char="•"/>
              <a:tabLst>
                <a:tab pos="184785" algn="l"/>
              </a:tabLst>
            </a:pPr>
            <a:endParaRPr sz="2000" spc="-5" dirty="0">
              <a:cs typeface="Calibri"/>
            </a:endParaRPr>
          </a:p>
        </p:txBody>
      </p:sp>
      <p:sp>
        <p:nvSpPr>
          <p:cNvPr id="6" name="object 6"/>
          <p:cNvSpPr/>
          <p:nvPr/>
        </p:nvSpPr>
        <p:spPr>
          <a:xfrm>
            <a:off x="8078723" y="728472"/>
            <a:ext cx="1731263" cy="60350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4" name="Espace réservé du numéro de diapositive 3">
            <a:extLst>
              <a:ext uri="{FF2B5EF4-FFF2-40B4-BE49-F238E27FC236}">
                <a16:creationId xmlns:a16="http://schemas.microsoft.com/office/drawing/2014/main" id="{1700BD90-4760-4B02-A0E4-1321208FFCB4}"/>
              </a:ext>
            </a:extLst>
          </p:cNvPr>
          <p:cNvSpPr>
            <a:spLocks noGrp="1"/>
          </p:cNvSpPr>
          <p:nvPr>
            <p:ph type="sldNum" sz="quarter" idx="7"/>
          </p:nvPr>
        </p:nvSpPr>
        <p:spPr/>
        <p:txBody>
          <a:bodyPr/>
          <a:lstStyle/>
          <a:p>
            <a:fld id="{B6F15528-21DE-4FAA-801E-634DDDAF4B2B}" type="slidenum">
              <a:rPr lang="fr-FR" smtClean="0"/>
              <a:t>14</a:t>
            </a:fld>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2055" y="586817"/>
            <a:ext cx="7779250" cy="648343"/>
          </a:xfrm>
          <a:prstGeom prst="rect">
            <a:avLst/>
          </a:prstGeom>
        </p:spPr>
        <p:txBody>
          <a:bodyPr vert="horz" wrap="square" lIns="0" tIns="0" rIns="0" bIns="0" rtlCol="0">
            <a:noAutofit/>
          </a:bodyPr>
          <a:lstStyle/>
          <a:p>
            <a:pPr marL="94615">
              <a:lnSpc>
                <a:spcPts val="2510"/>
              </a:lnSpc>
            </a:pPr>
            <a:r>
              <a:rPr sz="2400" b="1" spc="-5" dirty="0">
                <a:solidFill>
                  <a:srgbClr val="00AFEF"/>
                </a:solidFill>
                <a:latin typeface="+mn-lt"/>
                <a:cs typeface="Calibri"/>
              </a:rPr>
              <a:t>Proposition de modification des lignes 1</a:t>
            </a:r>
          </a:p>
          <a:p>
            <a:pPr marL="158750">
              <a:lnSpc>
                <a:spcPts val="2495"/>
              </a:lnSpc>
            </a:pPr>
            <a:r>
              <a:rPr sz="2400" b="1" spc="-5" dirty="0">
                <a:solidFill>
                  <a:srgbClr val="00AFEF"/>
                </a:solidFill>
                <a:latin typeface="+mn-lt"/>
                <a:cs typeface="Calibri"/>
              </a:rPr>
              <a:t>4 reunions avec mairie/VGP depuis la dernière AG du 09/02/19</a:t>
            </a:r>
          </a:p>
        </p:txBody>
      </p:sp>
      <p:sp>
        <p:nvSpPr>
          <p:cNvPr id="3" name="object 3"/>
          <p:cNvSpPr/>
          <p:nvPr/>
        </p:nvSpPr>
        <p:spPr>
          <a:xfrm>
            <a:off x="8078723" y="728472"/>
            <a:ext cx="1731263" cy="60350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4" name="object 4"/>
          <p:cNvSpPr txBox="1"/>
          <p:nvPr/>
        </p:nvSpPr>
        <p:spPr>
          <a:xfrm>
            <a:off x="1073149" y="1786687"/>
            <a:ext cx="8605495" cy="4698365"/>
          </a:xfrm>
          <a:prstGeom prst="rect">
            <a:avLst/>
          </a:prstGeom>
        </p:spPr>
        <p:txBody>
          <a:bodyPr vert="horz" wrap="square" lIns="0" tIns="0" rIns="0" bIns="0" rtlCol="0">
            <a:noAutofit/>
          </a:bodyPr>
          <a:lstStyle/>
          <a:p>
            <a:pPr marL="299720" marR="54610" indent="-170815">
              <a:lnSpc>
                <a:spcPct val="88400"/>
              </a:lnSpc>
              <a:buClr>
                <a:srgbClr val="00B0F0"/>
              </a:buClr>
              <a:buSzPct val="131250"/>
              <a:buFont typeface="Arial"/>
              <a:buChar char="•"/>
              <a:tabLst>
                <a:tab pos="184785" algn="l"/>
              </a:tabLst>
            </a:pPr>
            <a:r>
              <a:rPr spc="-5" dirty="0">
                <a:cs typeface="Calibri"/>
              </a:rPr>
              <a:t>21 </a:t>
            </a:r>
            <a:r>
              <a:rPr spc="-5" dirty="0" err="1">
                <a:cs typeface="Calibri"/>
              </a:rPr>
              <a:t>janvier</a:t>
            </a:r>
            <a:r>
              <a:rPr spc="-5" dirty="0">
                <a:cs typeface="Calibri"/>
              </a:rPr>
              <a:t>:</a:t>
            </a:r>
            <a:r>
              <a:rPr lang="fr-FR" spc="-5" dirty="0">
                <a:cs typeface="Calibri"/>
              </a:rPr>
              <a:t> </a:t>
            </a:r>
            <a:r>
              <a:rPr spc="-5" dirty="0" err="1">
                <a:cs typeface="Calibri"/>
              </a:rPr>
              <a:t>rendez</a:t>
            </a:r>
            <a:r>
              <a:rPr spc="-5" dirty="0">
                <a:cs typeface="Calibri"/>
              </a:rPr>
              <a:t> vous entre M2H2A , Manuel  Pluvinage, Lilane Hattry , Jacques Mosnier et deux responsables de keolis</a:t>
            </a:r>
          </a:p>
          <a:p>
            <a:pPr marL="668020" lvl="1" indent="-170815">
              <a:lnSpc>
                <a:spcPts val="2235"/>
              </a:lnSpc>
              <a:buClr>
                <a:srgbClr val="00B0F0"/>
              </a:buClr>
              <a:buSzPct val="131250"/>
              <a:buFont typeface="Arial"/>
              <a:buChar char="•"/>
              <a:tabLst>
                <a:tab pos="553085" algn="l"/>
              </a:tabLst>
            </a:pPr>
            <a:r>
              <a:rPr spc="-5" dirty="0">
                <a:cs typeface="Calibri"/>
              </a:rPr>
              <a:t>Présentation du chiffrage par Keolis ( 400 k€/an )</a:t>
            </a:r>
          </a:p>
          <a:p>
            <a:pPr marL="668020" lvl="1" indent="-170815">
              <a:lnSpc>
                <a:spcPts val="2125"/>
              </a:lnSpc>
              <a:buClr>
                <a:srgbClr val="00B0F0"/>
              </a:buClr>
              <a:buSzPct val="131250"/>
              <a:buFont typeface="Arial"/>
              <a:buChar char="•"/>
              <a:tabLst>
                <a:tab pos="553085" algn="l"/>
              </a:tabLst>
            </a:pPr>
            <a:r>
              <a:rPr spc="-5" dirty="0">
                <a:cs typeface="Calibri"/>
              </a:rPr>
              <a:t>Quelques chiffres complémentaires sur fréquentation ligne 1 donnés par Keolis  :</a:t>
            </a:r>
          </a:p>
          <a:p>
            <a:pPr marL="1125854" lvl="2" indent="-170815">
              <a:lnSpc>
                <a:spcPts val="1825"/>
              </a:lnSpc>
              <a:buClr>
                <a:srgbClr val="00B0F0"/>
              </a:buClr>
              <a:buSzPct val="138461"/>
              <a:buFont typeface="Arial"/>
              <a:buChar char="•"/>
              <a:tabLst>
                <a:tab pos="1010919" algn="l"/>
              </a:tabLst>
            </a:pPr>
            <a:r>
              <a:rPr spc="-5" dirty="0">
                <a:cs typeface="Calibri"/>
              </a:rPr>
              <a:t>14500 à 17000 kilomètres commerciaux par jour , dont 10% après 21h, confirmant les 25% du </a:t>
            </a:r>
            <a:r>
              <a:rPr spc="-5" dirty="0" err="1">
                <a:cs typeface="Calibri"/>
              </a:rPr>
              <a:t>trafic</a:t>
            </a:r>
            <a:r>
              <a:rPr lang="fr-FR" spc="-5" dirty="0">
                <a:cs typeface="Calibri"/>
              </a:rPr>
              <a:t> </a:t>
            </a:r>
            <a:r>
              <a:rPr spc="-5" dirty="0" err="1">
                <a:cs typeface="Calibri"/>
              </a:rPr>
              <a:t>versaillais</a:t>
            </a:r>
            <a:r>
              <a:rPr spc="-5" dirty="0">
                <a:cs typeface="Calibri"/>
              </a:rPr>
              <a:t> sur cette seule ligne 1 .</a:t>
            </a:r>
          </a:p>
          <a:p>
            <a:pPr marL="1125854" lvl="2" indent="-170815">
              <a:lnSpc>
                <a:spcPts val="1895"/>
              </a:lnSpc>
              <a:buClr>
                <a:srgbClr val="00B0F0"/>
              </a:buClr>
              <a:buSzPct val="138461"/>
              <a:buFont typeface="Arial"/>
              <a:buChar char="•"/>
              <a:tabLst>
                <a:tab pos="1010919" algn="l"/>
              </a:tabLst>
            </a:pPr>
            <a:r>
              <a:rPr spc="-5" dirty="0">
                <a:cs typeface="Calibri"/>
              </a:rPr>
              <a:t>450 validations à partir de 21 heures</a:t>
            </a:r>
          </a:p>
          <a:p>
            <a:pPr marL="1125854" lvl="2" indent="-170815">
              <a:lnSpc>
                <a:spcPts val="1805"/>
              </a:lnSpc>
              <a:buClr>
                <a:srgbClr val="00B0F0"/>
              </a:buClr>
              <a:buSzPct val="138461"/>
              <a:buFont typeface="Arial"/>
              <a:buChar char="•"/>
              <a:tabLst>
                <a:tab pos="1010919" algn="l"/>
              </a:tabLst>
            </a:pPr>
            <a:r>
              <a:rPr spc="-5" dirty="0">
                <a:cs typeface="Calibri"/>
              </a:rPr>
              <a:t>Une étude indique que la clientèle « tourne » beaucoup =&gt; par exemple , si l’on voit 10 </a:t>
            </a:r>
            <a:r>
              <a:rPr spc="-5" dirty="0" err="1">
                <a:cs typeface="Calibri"/>
              </a:rPr>
              <a:t>personnes</a:t>
            </a:r>
            <a:r>
              <a:rPr spc="-5" dirty="0">
                <a:cs typeface="Calibri"/>
              </a:rPr>
              <a:t> </a:t>
            </a:r>
            <a:r>
              <a:rPr spc="-5" dirty="0" err="1">
                <a:cs typeface="Calibri"/>
              </a:rPr>
              <a:t>en</a:t>
            </a:r>
            <a:r>
              <a:rPr lang="fr-FR" spc="-5" dirty="0">
                <a:cs typeface="Calibri"/>
              </a:rPr>
              <a:t> </a:t>
            </a:r>
            <a:r>
              <a:rPr spc="-5" dirty="0" err="1">
                <a:cs typeface="Calibri"/>
              </a:rPr>
              <a:t>moyenne</a:t>
            </a:r>
            <a:r>
              <a:rPr spc="-5" dirty="0">
                <a:cs typeface="Calibri"/>
              </a:rPr>
              <a:t>  dans un bus à un horaire donné , cela signifie qu’il y a 50 personnes différentes qui </a:t>
            </a:r>
            <a:r>
              <a:rPr spc="-5" dirty="0" err="1">
                <a:cs typeface="Calibri"/>
              </a:rPr>
              <a:t>prennent</a:t>
            </a:r>
            <a:r>
              <a:rPr spc="-5" dirty="0">
                <a:cs typeface="Calibri"/>
              </a:rPr>
              <a:t>  </a:t>
            </a:r>
            <a:r>
              <a:rPr spc="-5" dirty="0" err="1">
                <a:cs typeface="Calibri"/>
              </a:rPr>
              <a:t>ce</a:t>
            </a:r>
            <a:r>
              <a:rPr lang="fr-FR" spc="-5" dirty="0">
                <a:cs typeface="Calibri"/>
              </a:rPr>
              <a:t> </a:t>
            </a:r>
            <a:r>
              <a:rPr spc="-5" dirty="0">
                <a:cs typeface="Calibri"/>
              </a:rPr>
              <a:t>bus à cet horaire sur l’ensemble de la semaine.</a:t>
            </a:r>
          </a:p>
          <a:p>
            <a:pPr marL="1125854" lvl="2" indent="-170815">
              <a:lnSpc>
                <a:spcPts val="1910"/>
              </a:lnSpc>
              <a:buClr>
                <a:srgbClr val="00B0F0"/>
              </a:buClr>
              <a:buSzPct val="138461"/>
              <a:buFont typeface="Arial"/>
              <a:buChar char="•"/>
              <a:tabLst>
                <a:tab pos="1010919" algn="l"/>
              </a:tabLst>
            </a:pPr>
            <a:r>
              <a:rPr spc="-5" dirty="0">
                <a:cs typeface="Calibri"/>
              </a:rPr>
              <a:t>Réduction des « trains de bus » depuis début janvier par réaménagement des horaires</a:t>
            </a:r>
          </a:p>
          <a:p>
            <a:pPr marL="1125854" lvl="2" indent="-170815">
              <a:lnSpc>
                <a:spcPts val="1805"/>
              </a:lnSpc>
              <a:buClr>
                <a:srgbClr val="00B0F0"/>
              </a:buClr>
              <a:buSzPct val="138461"/>
              <a:buFont typeface="Arial"/>
              <a:buChar char="•"/>
              <a:tabLst>
                <a:tab pos="1010919" algn="l"/>
              </a:tabLst>
            </a:pPr>
            <a:r>
              <a:rPr spc="-5" dirty="0">
                <a:cs typeface="Calibri"/>
              </a:rPr>
              <a:t>Amélioration de la ponctualité : 80 &gt; 90%</a:t>
            </a:r>
          </a:p>
          <a:p>
            <a:pPr marL="915035" lvl="2" indent="-170815">
              <a:lnSpc>
                <a:spcPts val="650"/>
              </a:lnSpc>
              <a:spcBef>
                <a:spcPts val="34"/>
              </a:spcBef>
              <a:buClr>
                <a:srgbClr val="00B0F0"/>
              </a:buClr>
              <a:buFont typeface="Arial"/>
              <a:buChar char="•"/>
            </a:pPr>
            <a:endParaRPr spc="-5" dirty="0">
              <a:cs typeface="Calibri"/>
            </a:endParaRPr>
          </a:p>
          <a:p>
            <a:pPr marL="915035" lvl="2" indent="-170815">
              <a:lnSpc>
                <a:spcPts val="1000"/>
              </a:lnSpc>
              <a:buClr>
                <a:srgbClr val="00B0F0"/>
              </a:buClr>
              <a:buFont typeface="Arial"/>
              <a:buChar char="•"/>
            </a:pPr>
            <a:endParaRPr spc="-5" dirty="0">
              <a:cs typeface="Calibri"/>
            </a:endParaRPr>
          </a:p>
          <a:p>
            <a:pPr marL="668020" marR="12700" lvl="1" indent="-170815">
              <a:lnSpc>
                <a:spcPct val="88400"/>
              </a:lnSpc>
              <a:buClr>
                <a:srgbClr val="00B0F0"/>
              </a:buClr>
              <a:buSzPct val="131250"/>
              <a:buFont typeface="Arial"/>
              <a:buChar char="•"/>
              <a:tabLst>
                <a:tab pos="553085" algn="l"/>
              </a:tabLst>
            </a:pPr>
            <a:r>
              <a:rPr spc="-5" dirty="0">
                <a:cs typeface="Calibri"/>
              </a:rPr>
              <a:t>Engagement de VGP de faire la demande d’étude de déviation vers IDF mobilité ( co-financeur avec VGP )  avec mise en service en septembre et demande de réponse d’ici fin février .</a:t>
            </a:r>
          </a:p>
          <a:p>
            <a:pPr>
              <a:lnSpc>
                <a:spcPts val="650"/>
              </a:lnSpc>
              <a:spcBef>
                <a:spcPts val="46"/>
              </a:spcBef>
            </a:pPr>
            <a:endParaRPr dirty="0"/>
          </a:p>
          <a:p>
            <a:pPr>
              <a:lnSpc>
                <a:spcPts val="1000"/>
              </a:lnSpc>
            </a:pPr>
            <a:endParaRPr dirty="0"/>
          </a:p>
          <a:p>
            <a:pPr>
              <a:lnSpc>
                <a:spcPts val="1000"/>
              </a:lnSpc>
            </a:pPr>
            <a:endParaRPr dirty="0"/>
          </a:p>
          <a:p>
            <a:pPr marL="607060" marR="514350" indent="845185">
              <a:lnSpc>
                <a:spcPct val="100000"/>
              </a:lnSpc>
            </a:pPr>
            <a:r>
              <a:rPr spc="-5" dirty="0">
                <a:solidFill>
                  <a:srgbClr val="FFFFFF"/>
                </a:solidFill>
                <a:latin typeface="Times New Roman"/>
                <a:cs typeface="Times New Roman"/>
              </a:rPr>
              <a:t>N</a:t>
            </a:r>
            <a:r>
              <a:rPr spc="114" dirty="0">
                <a:solidFill>
                  <a:srgbClr val="FFFFFF"/>
                </a:solidFill>
                <a:latin typeface="Times New Roman"/>
                <a:cs typeface="Times New Roman"/>
              </a:rPr>
              <a:t>o</a:t>
            </a:r>
            <a:r>
              <a:rPr spc="-5" dirty="0">
                <a:solidFill>
                  <a:srgbClr val="FFFFFF"/>
                </a:solidFill>
                <a:latin typeface="Times New Roman"/>
                <a:cs typeface="Times New Roman"/>
              </a:rPr>
              <a:t>t</a:t>
            </a:r>
            <a:r>
              <a:rPr spc="-10" dirty="0">
                <a:solidFill>
                  <a:srgbClr val="FFFFFF"/>
                </a:solidFill>
                <a:latin typeface="Times New Roman"/>
                <a:cs typeface="Times New Roman"/>
              </a:rPr>
              <a:t>r</a:t>
            </a:r>
            <a:r>
              <a:rPr spc="220" dirty="0">
                <a:solidFill>
                  <a:srgbClr val="FFFFFF"/>
                </a:solidFill>
                <a:latin typeface="Times New Roman"/>
                <a:cs typeface="Times New Roman"/>
              </a:rPr>
              <a:t>e</a:t>
            </a:r>
            <a:r>
              <a:rPr spc="25" dirty="0">
                <a:solidFill>
                  <a:srgbClr val="FFFFFF"/>
                </a:solidFill>
                <a:latin typeface="Times New Roman"/>
                <a:cs typeface="Times New Roman"/>
              </a:rPr>
              <a:t> </a:t>
            </a:r>
            <a:r>
              <a:rPr spc="114" dirty="0">
                <a:solidFill>
                  <a:srgbClr val="FFFFFF"/>
                </a:solidFill>
                <a:latin typeface="Times New Roman"/>
                <a:cs typeface="Times New Roman"/>
              </a:rPr>
              <a:t>do</a:t>
            </a:r>
            <a:r>
              <a:rPr spc="215" dirty="0">
                <a:solidFill>
                  <a:srgbClr val="FFFFFF"/>
                </a:solidFill>
                <a:latin typeface="Times New Roman"/>
                <a:cs typeface="Times New Roman"/>
              </a:rPr>
              <a:t>ss</a:t>
            </a:r>
            <a:r>
              <a:rPr spc="-120" dirty="0">
                <a:solidFill>
                  <a:srgbClr val="FFFFFF"/>
                </a:solidFill>
                <a:latin typeface="Times New Roman"/>
                <a:cs typeface="Times New Roman"/>
              </a:rPr>
              <a:t>i</a:t>
            </a:r>
            <a:r>
              <a:rPr spc="225" dirty="0">
                <a:solidFill>
                  <a:srgbClr val="FFFFFF"/>
                </a:solidFill>
                <a:latin typeface="Times New Roman"/>
                <a:cs typeface="Times New Roman"/>
              </a:rPr>
              <a:t>e</a:t>
            </a:r>
            <a:r>
              <a:rPr spc="0" dirty="0">
                <a:solidFill>
                  <a:srgbClr val="FFFFFF"/>
                </a:solidFill>
                <a:latin typeface="Times New Roman"/>
                <a:cs typeface="Times New Roman"/>
              </a:rPr>
              <a:t>r</a:t>
            </a:r>
            <a:r>
              <a:rPr spc="15" dirty="0">
                <a:solidFill>
                  <a:srgbClr val="FFFFFF"/>
                </a:solidFill>
                <a:latin typeface="Times New Roman"/>
                <a:cs typeface="Times New Roman"/>
              </a:rPr>
              <a:t> </a:t>
            </a:r>
            <a:r>
              <a:rPr spc="225" dirty="0">
                <a:solidFill>
                  <a:srgbClr val="FFFFFF"/>
                </a:solidFill>
                <a:latin typeface="Times New Roman"/>
                <a:cs typeface="Times New Roman"/>
              </a:rPr>
              <a:t>a</a:t>
            </a:r>
            <a:r>
              <a:rPr spc="0" dirty="0">
                <a:solidFill>
                  <a:srgbClr val="FFFFFF"/>
                </a:solidFill>
                <a:latin typeface="Times New Roman"/>
                <a:cs typeface="Times New Roman"/>
              </a:rPr>
              <a:t>v</a:t>
            </a:r>
            <a:r>
              <a:rPr spc="204" dirty="0">
                <a:solidFill>
                  <a:srgbClr val="FFFFFF"/>
                </a:solidFill>
                <a:latin typeface="Times New Roman"/>
                <a:cs typeface="Times New Roman"/>
              </a:rPr>
              <a:t>a</a:t>
            </a:r>
            <a:r>
              <a:rPr spc="114" dirty="0">
                <a:solidFill>
                  <a:srgbClr val="FFFFFF"/>
                </a:solidFill>
                <a:latin typeface="Times New Roman"/>
                <a:cs typeface="Times New Roman"/>
              </a:rPr>
              <a:t>n</a:t>
            </a:r>
            <a:r>
              <a:rPr spc="105" dirty="0">
                <a:solidFill>
                  <a:srgbClr val="FFFFFF"/>
                </a:solidFill>
                <a:latin typeface="Times New Roman"/>
                <a:cs typeface="Times New Roman"/>
              </a:rPr>
              <a:t>c</a:t>
            </a:r>
            <a:r>
              <a:rPr spc="220" dirty="0">
                <a:solidFill>
                  <a:srgbClr val="FFFFFF"/>
                </a:solidFill>
                <a:latin typeface="Times New Roman"/>
                <a:cs typeface="Times New Roman"/>
              </a:rPr>
              <a:t>e</a:t>
            </a:r>
            <a:r>
              <a:rPr spc="45" dirty="0">
                <a:solidFill>
                  <a:srgbClr val="FFFFFF"/>
                </a:solidFill>
                <a:latin typeface="Times New Roman"/>
                <a:cs typeface="Times New Roman"/>
              </a:rPr>
              <a:t> </a:t>
            </a:r>
            <a:r>
              <a:rPr spc="-120" dirty="0">
                <a:solidFill>
                  <a:srgbClr val="FFFFFF"/>
                </a:solidFill>
                <a:latin typeface="Times New Roman"/>
                <a:cs typeface="Times New Roman"/>
              </a:rPr>
              <a:t>l</a:t>
            </a:r>
            <a:r>
              <a:rPr spc="225" dirty="0">
                <a:solidFill>
                  <a:srgbClr val="FFFFFF"/>
                </a:solidFill>
                <a:latin typeface="Times New Roman"/>
                <a:cs typeface="Times New Roman"/>
              </a:rPr>
              <a:t>e</a:t>
            </a:r>
            <a:r>
              <a:rPr spc="114" dirty="0">
                <a:solidFill>
                  <a:srgbClr val="FFFFFF"/>
                </a:solidFill>
                <a:latin typeface="Times New Roman"/>
                <a:cs typeface="Times New Roman"/>
              </a:rPr>
              <a:t>n</a:t>
            </a:r>
            <a:r>
              <a:rPr spc="-25" dirty="0">
                <a:solidFill>
                  <a:srgbClr val="FFFFFF"/>
                </a:solidFill>
                <a:latin typeface="Times New Roman"/>
                <a:cs typeface="Times New Roman"/>
              </a:rPr>
              <a:t>t</a:t>
            </a:r>
            <a:r>
              <a:rPr spc="225" dirty="0">
                <a:solidFill>
                  <a:srgbClr val="FFFFFF"/>
                </a:solidFill>
                <a:latin typeface="Times New Roman"/>
                <a:cs typeface="Times New Roman"/>
              </a:rPr>
              <a:t>e</a:t>
            </a:r>
            <a:r>
              <a:rPr spc="95" dirty="0">
                <a:solidFill>
                  <a:srgbClr val="FFFFFF"/>
                </a:solidFill>
                <a:latin typeface="Times New Roman"/>
                <a:cs typeface="Times New Roman"/>
              </a:rPr>
              <a:t>m</a:t>
            </a:r>
            <a:r>
              <a:rPr spc="225" dirty="0">
                <a:solidFill>
                  <a:srgbClr val="FFFFFF"/>
                </a:solidFill>
                <a:latin typeface="Times New Roman"/>
                <a:cs typeface="Times New Roman"/>
              </a:rPr>
              <a:t>e</a:t>
            </a:r>
            <a:r>
              <a:rPr spc="95" dirty="0">
                <a:solidFill>
                  <a:srgbClr val="FFFFFF"/>
                </a:solidFill>
                <a:latin typeface="Times New Roman"/>
                <a:cs typeface="Times New Roman"/>
              </a:rPr>
              <a:t>n</a:t>
            </a:r>
            <a:r>
              <a:rPr spc="-10" dirty="0">
                <a:solidFill>
                  <a:srgbClr val="FFFFFF"/>
                </a:solidFill>
                <a:latin typeface="Times New Roman"/>
                <a:cs typeface="Times New Roman"/>
              </a:rPr>
              <a:t>t</a:t>
            </a:r>
            <a:r>
              <a:rPr spc="25" dirty="0">
                <a:solidFill>
                  <a:srgbClr val="FFFFFF"/>
                </a:solidFill>
                <a:latin typeface="Times New Roman"/>
                <a:cs typeface="Times New Roman"/>
              </a:rPr>
              <a:t> </a:t>
            </a:r>
            <a:r>
              <a:rPr spc="0" dirty="0">
                <a:solidFill>
                  <a:srgbClr val="FFFFFF"/>
                </a:solidFill>
                <a:latin typeface="Times New Roman"/>
                <a:cs typeface="Times New Roman"/>
              </a:rPr>
              <a:t>…</a:t>
            </a:r>
            <a:r>
              <a:rPr spc="114" dirty="0">
                <a:solidFill>
                  <a:srgbClr val="FFFFFF"/>
                </a:solidFill>
                <a:latin typeface="Times New Roman"/>
                <a:cs typeface="Times New Roman"/>
              </a:rPr>
              <a:t>m</a:t>
            </a:r>
            <a:r>
              <a:rPr spc="204" dirty="0">
                <a:solidFill>
                  <a:srgbClr val="FFFFFF"/>
                </a:solidFill>
                <a:latin typeface="Times New Roman"/>
                <a:cs typeface="Times New Roman"/>
              </a:rPr>
              <a:t>a</a:t>
            </a:r>
            <a:r>
              <a:rPr spc="-120" dirty="0">
                <a:solidFill>
                  <a:srgbClr val="FFFFFF"/>
                </a:solidFill>
                <a:latin typeface="Times New Roman"/>
                <a:cs typeface="Times New Roman"/>
              </a:rPr>
              <a:t>i</a:t>
            </a:r>
            <a:r>
              <a:rPr spc="215" dirty="0">
                <a:solidFill>
                  <a:srgbClr val="FFFFFF"/>
                </a:solidFill>
                <a:latin typeface="Times New Roman"/>
                <a:cs typeface="Times New Roman"/>
              </a:rPr>
              <a:t>s</a:t>
            </a:r>
            <a:r>
              <a:rPr spc="40" dirty="0">
                <a:solidFill>
                  <a:srgbClr val="FFFFFF"/>
                </a:solidFill>
                <a:latin typeface="Times New Roman"/>
                <a:cs typeface="Times New Roman"/>
              </a:rPr>
              <a:t> </a:t>
            </a:r>
            <a:r>
              <a:rPr spc="-120" dirty="0">
                <a:solidFill>
                  <a:srgbClr val="FFFFFF"/>
                </a:solidFill>
                <a:latin typeface="Times New Roman"/>
                <a:cs typeface="Times New Roman"/>
              </a:rPr>
              <a:t>i</a:t>
            </a:r>
            <a:r>
              <a:rPr spc="-114" dirty="0">
                <a:solidFill>
                  <a:srgbClr val="FFFFFF"/>
                </a:solidFill>
                <a:latin typeface="Times New Roman"/>
                <a:cs typeface="Times New Roman"/>
              </a:rPr>
              <a:t>l</a:t>
            </a:r>
            <a:r>
              <a:rPr spc="75" dirty="0">
                <a:solidFill>
                  <a:srgbClr val="FFFFFF"/>
                </a:solidFill>
                <a:latin typeface="Times New Roman"/>
                <a:cs typeface="Times New Roman"/>
              </a:rPr>
              <a:t> </a:t>
            </a:r>
            <a:r>
              <a:rPr spc="204" dirty="0">
                <a:solidFill>
                  <a:srgbClr val="FFFFFF"/>
                </a:solidFill>
                <a:latin typeface="Times New Roman"/>
                <a:cs typeface="Times New Roman"/>
              </a:rPr>
              <a:t>a</a:t>
            </a:r>
            <a:r>
              <a:rPr spc="0" dirty="0">
                <a:solidFill>
                  <a:srgbClr val="FFFFFF"/>
                </a:solidFill>
                <a:latin typeface="Times New Roman"/>
                <a:cs typeface="Times New Roman"/>
              </a:rPr>
              <a:t>v</a:t>
            </a:r>
            <a:r>
              <a:rPr spc="225" dirty="0">
                <a:solidFill>
                  <a:srgbClr val="FFFFFF"/>
                </a:solidFill>
                <a:latin typeface="Times New Roman"/>
                <a:cs typeface="Times New Roman"/>
              </a:rPr>
              <a:t>a</a:t>
            </a:r>
            <a:r>
              <a:rPr spc="95" dirty="0">
                <a:solidFill>
                  <a:srgbClr val="FFFFFF"/>
                </a:solidFill>
                <a:latin typeface="Times New Roman"/>
                <a:cs typeface="Times New Roman"/>
              </a:rPr>
              <a:t>n</a:t>
            </a:r>
            <a:r>
              <a:rPr spc="125" dirty="0">
                <a:solidFill>
                  <a:srgbClr val="FFFFFF"/>
                </a:solidFill>
                <a:latin typeface="Times New Roman"/>
                <a:cs typeface="Times New Roman"/>
              </a:rPr>
              <a:t>c</a:t>
            </a:r>
            <a:r>
              <a:rPr spc="220" dirty="0">
                <a:solidFill>
                  <a:srgbClr val="FFFFFF"/>
                </a:solidFill>
                <a:latin typeface="Times New Roman"/>
                <a:cs typeface="Times New Roman"/>
              </a:rPr>
              <a:t>e</a:t>
            </a:r>
            <a:r>
              <a:rPr spc="125" dirty="0">
                <a:solidFill>
                  <a:srgbClr val="FFFFFF"/>
                </a:solidFill>
                <a:latin typeface="Times New Roman"/>
                <a:cs typeface="Times New Roman"/>
              </a:rPr>
              <a:t> </a:t>
            </a:r>
            <a:r>
              <a:rPr spc="95" dirty="0">
                <a:solidFill>
                  <a:srgbClr val="FFFFFF"/>
                </a:solidFill>
                <a:latin typeface="Times New Roman"/>
                <a:cs typeface="Times New Roman"/>
              </a:rPr>
              <a:t>E</a:t>
            </a:r>
            <a:r>
              <a:rPr spc="114" dirty="0">
                <a:solidFill>
                  <a:srgbClr val="FFFFFF"/>
                </a:solidFill>
                <a:latin typeface="Times New Roman"/>
                <a:cs typeface="Times New Roman"/>
              </a:rPr>
              <a:t>ng</a:t>
            </a:r>
            <a:r>
              <a:rPr spc="204" dirty="0">
                <a:solidFill>
                  <a:srgbClr val="FFFFFF"/>
                </a:solidFill>
                <a:latin typeface="Times New Roman"/>
                <a:cs typeface="Times New Roman"/>
              </a:rPr>
              <a:t>a</a:t>
            </a:r>
            <a:r>
              <a:rPr spc="114" dirty="0">
                <a:solidFill>
                  <a:srgbClr val="FFFFFF"/>
                </a:solidFill>
                <a:latin typeface="Times New Roman"/>
                <a:cs typeface="Times New Roman"/>
              </a:rPr>
              <a:t>g</a:t>
            </a:r>
            <a:r>
              <a:rPr spc="225" dirty="0">
                <a:solidFill>
                  <a:srgbClr val="FFFFFF"/>
                </a:solidFill>
                <a:latin typeface="Times New Roman"/>
                <a:cs typeface="Times New Roman"/>
              </a:rPr>
              <a:t>e</a:t>
            </a:r>
            <a:r>
              <a:rPr spc="95" dirty="0">
                <a:solidFill>
                  <a:srgbClr val="FFFFFF"/>
                </a:solidFill>
                <a:latin typeface="Times New Roman"/>
                <a:cs typeface="Times New Roman"/>
              </a:rPr>
              <a:t>m</a:t>
            </a:r>
            <a:r>
              <a:rPr spc="225" dirty="0">
                <a:solidFill>
                  <a:srgbClr val="FFFFFF"/>
                </a:solidFill>
                <a:latin typeface="Times New Roman"/>
                <a:cs typeface="Times New Roman"/>
              </a:rPr>
              <a:t>e</a:t>
            </a:r>
            <a:r>
              <a:rPr spc="114" dirty="0">
                <a:solidFill>
                  <a:srgbClr val="FFFFFF"/>
                </a:solidFill>
                <a:latin typeface="Times New Roman"/>
                <a:cs typeface="Times New Roman"/>
              </a:rPr>
              <a:t>n</a:t>
            </a:r>
            <a:r>
              <a:rPr spc="-10" dirty="0">
                <a:solidFill>
                  <a:srgbClr val="FFFFFF"/>
                </a:solidFill>
                <a:latin typeface="Times New Roman"/>
                <a:cs typeface="Times New Roman"/>
              </a:rPr>
              <a:t>t</a:t>
            </a:r>
            <a:r>
              <a:rPr spc="5" dirty="0">
                <a:solidFill>
                  <a:srgbClr val="FFFFFF"/>
                </a:solidFill>
                <a:latin typeface="Times New Roman"/>
                <a:cs typeface="Times New Roman"/>
              </a:rPr>
              <a:t> </a:t>
            </a:r>
            <a:r>
              <a:rPr spc="114" dirty="0">
                <a:solidFill>
                  <a:srgbClr val="FFFFFF"/>
                </a:solidFill>
                <a:latin typeface="Times New Roman"/>
                <a:cs typeface="Times New Roman"/>
              </a:rPr>
              <a:t>d</a:t>
            </a:r>
            <a:r>
              <a:rPr spc="-235" dirty="0">
                <a:solidFill>
                  <a:srgbClr val="FFFFFF"/>
                </a:solidFill>
                <a:latin typeface="Times New Roman"/>
                <a:cs typeface="Times New Roman"/>
              </a:rPr>
              <a:t>’</a:t>
            </a:r>
            <a:r>
              <a:rPr spc="114" dirty="0">
                <a:solidFill>
                  <a:srgbClr val="FFFFFF"/>
                </a:solidFill>
                <a:latin typeface="Times New Roman"/>
                <a:cs typeface="Times New Roman"/>
              </a:rPr>
              <a:t>un</a:t>
            </a:r>
            <a:r>
              <a:rPr spc="220" dirty="0">
                <a:solidFill>
                  <a:srgbClr val="FFFFFF"/>
                </a:solidFill>
                <a:latin typeface="Times New Roman"/>
                <a:cs typeface="Times New Roman"/>
              </a:rPr>
              <a:t>e</a:t>
            </a:r>
            <a:r>
              <a:rPr spc="25" dirty="0">
                <a:solidFill>
                  <a:srgbClr val="FFFFFF"/>
                </a:solidFill>
                <a:latin typeface="Times New Roman"/>
                <a:cs typeface="Times New Roman"/>
              </a:rPr>
              <a:t> </a:t>
            </a:r>
            <a:r>
              <a:rPr spc="114" dirty="0">
                <a:solidFill>
                  <a:srgbClr val="FFFFFF"/>
                </a:solidFill>
                <a:latin typeface="Times New Roman"/>
                <a:cs typeface="Times New Roman"/>
              </a:rPr>
              <a:t>d</a:t>
            </a:r>
            <a:r>
              <a:rPr spc="225" dirty="0">
                <a:solidFill>
                  <a:srgbClr val="FFFFFF"/>
                </a:solidFill>
                <a:latin typeface="Times New Roman"/>
                <a:cs typeface="Times New Roman"/>
              </a:rPr>
              <a:t>e</a:t>
            </a:r>
            <a:r>
              <a:rPr spc="95" dirty="0">
                <a:solidFill>
                  <a:srgbClr val="FFFFFF"/>
                </a:solidFill>
                <a:latin typeface="Times New Roman"/>
                <a:cs typeface="Times New Roman"/>
              </a:rPr>
              <a:t>m</a:t>
            </a:r>
            <a:r>
              <a:rPr spc="225" dirty="0">
                <a:solidFill>
                  <a:srgbClr val="FFFFFF"/>
                </a:solidFill>
                <a:latin typeface="Times New Roman"/>
                <a:cs typeface="Times New Roman"/>
              </a:rPr>
              <a:t>a</a:t>
            </a:r>
            <a:r>
              <a:rPr spc="95" dirty="0">
                <a:solidFill>
                  <a:srgbClr val="FFFFFF"/>
                </a:solidFill>
                <a:latin typeface="Times New Roman"/>
                <a:cs typeface="Times New Roman"/>
              </a:rPr>
              <a:t>n</a:t>
            </a:r>
            <a:r>
              <a:rPr spc="114" dirty="0">
                <a:solidFill>
                  <a:srgbClr val="FFFFFF"/>
                </a:solidFill>
                <a:latin typeface="Times New Roman"/>
                <a:cs typeface="Times New Roman"/>
              </a:rPr>
              <a:t>d</a:t>
            </a:r>
            <a:r>
              <a:rPr spc="220" dirty="0">
                <a:solidFill>
                  <a:srgbClr val="FFFFFF"/>
                </a:solidFill>
                <a:latin typeface="Times New Roman"/>
                <a:cs typeface="Times New Roman"/>
              </a:rPr>
              <a:t>e</a:t>
            </a:r>
            <a:r>
              <a:rPr spc="5" dirty="0">
                <a:solidFill>
                  <a:srgbClr val="FFFFFF"/>
                </a:solidFill>
                <a:latin typeface="Times New Roman"/>
                <a:cs typeface="Times New Roman"/>
              </a:rPr>
              <a:t> </a:t>
            </a:r>
            <a:r>
              <a:rPr spc="114" dirty="0">
                <a:solidFill>
                  <a:srgbClr val="FFFFFF"/>
                </a:solidFill>
                <a:latin typeface="Times New Roman"/>
                <a:cs typeface="Times New Roman"/>
              </a:rPr>
              <a:t>d</a:t>
            </a:r>
            <a:r>
              <a:rPr spc="-235" dirty="0">
                <a:solidFill>
                  <a:srgbClr val="FFFFFF"/>
                </a:solidFill>
                <a:latin typeface="Times New Roman"/>
                <a:cs typeface="Times New Roman"/>
              </a:rPr>
              <a:t>’</a:t>
            </a:r>
            <a:r>
              <a:rPr spc="225" dirty="0">
                <a:solidFill>
                  <a:srgbClr val="FFFFFF"/>
                </a:solidFill>
                <a:latin typeface="Times New Roman"/>
                <a:cs typeface="Times New Roman"/>
              </a:rPr>
              <a:t>é</a:t>
            </a:r>
            <a:r>
              <a:rPr spc="-25" dirty="0">
                <a:solidFill>
                  <a:srgbClr val="FFFFFF"/>
                </a:solidFill>
                <a:latin typeface="Times New Roman"/>
                <a:cs typeface="Times New Roman"/>
              </a:rPr>
              <a:t>t</a:t>
            </a:r>
            <a:r>
              <a:rPr spc="114" dirty="0">
                <a:solidFill>
                  <a:srgbClr val="FFFFFF"/>
                </a:solidFill>
                <a:latin typeface="Times New Roman"/>
                <a:cs typeface="Times New Roman"/>
              </a:rPr>
              <a:t>ud</a:t>
            </a:r>
            <a:r>
              <a:rPr spc="220" dirty="0">
                <a:solidFill>
                  <a:srgbClr val="FFFFFF"/>
                </a:solidFill>
                <a:latin typeface="Times New Roman"/>
                <a:cs typeface="Times New Roman"/>
              </a:rPr>
              <a:t>e</a:t>
            </a:r>
            <a:r>
              <a:rPr spc="25" dirty="0">
                <a:solidFill>
                  <a:srgbClr val="FFFFFF"/>
                </a:solidFill>
                <a:latin typeface="Times New Roman"/>
                <a:cs typeface="Times New Roman"/>
              </a:rPr>
              <a:t> </a:t>
            </a:r>
            <a:r>
              <a:rPr spc="0" dirty="0">
                <a:solidFill>
                  <a:srgbClr val="FFFFFF"/>
                </a:solidFill>
                <a:latin typeface="Times New Roman"/>
                <a:cs typeface="Times New Roman"/>
              </a:rPr>
              <a:t>v</a:t>
            </a:r>
            <a:r>
              <a:rPr spc="225" dirty="0">
                <a:solidFill>
                  <a:srgbClr val="FFFFFF"/>
                </a:solidFill>
                <a:latin typeface="Times New Roman"/>
                <a:cs typeface="Times New Roman"/>
              </a:rPr>
              <a:t>e</a:t>
            </a:r>
            <a:r>
              <a:rPr spc="-10" dirty="0">
                <a:solidFill>
                  <a:srgbClr val="FFFFFF"/>
                </a:solidFill>
                <a:latin typeface="Times New Roman"/>
                <a:cs typeface="Times New Roman"/>
              </a:rPr>
              <a:t>r</a:t>
            </a:r>
            <a:r>
              <a:rPr spc="215" dirty="0">
                <a:solidFill>
                  <a:srgbClr val="FFFFFF"/>
                </a:solidFill>
                <a:latin typeface="Times New Roman"/>
                <a:cs typeface="Times New Roman"/>
              </a:rPr>
              <a:t>s</a:t>
            </a:r>
            <a:r>
              <a:rPr spc="60" dirty="0">
                <a:solidFill>
                  <a:srgbClr val="FFFFFF"/>
                </a:solidFill>
                <a:latin typeface="Times New Roman"/>
                <a:cs typeface="Times New Roman"/>
              </a:rPr>
              <a:t> </a:t>
            </a:r>
            <a:r>
              <a:rPr spc="-130" dirty="0">
                <a:solidFill>
                  <a:srgbClr val="FFFFFF"/>
                </a:solidFill>
                <a:latin typeface="Times New Roman"/>
                <a:cs typeface="Times New Roman"/>
              </a:rPr>
              <a:t>I</a:t>
            </a:r>
            <a:r>
              <a:rPr spc="-120" dirty="0">
                <a:solidFill>
                  <a:srgbClr val="FFFFFF"/>
                </a:solidFill>
                <a:latin typeface="Times New Roman"/>
                <a:cs typeface="Times New Roman"/>
              </a:rPr>
              <a:t>l</a:t>
            </a:r>
            <a:r>
              <a:rPr spc="220" dirty="0">
                <a:solidFill>
                  <a:srgbClr val="FFFFFF"/>
                </a:solidFill>
                <a:latin typeface="Times New Roman"/>
                <a:cs typeface="Times New Roman"/>
              </a:rPr>
              <a:t>e</a:t>
            </a:r>
            <a:r>
              <a:rPr spc="45" dirty="0">
                <a:solidFill>
                  <a:srgbClr val="FFFFFF"/>
                </a:solidFill>
                <a:latin typeface="Times New Roman"/>
                <a:cs typeface="Times New Roman"/>
              </a:rPr>
              <a:t> </a:t>
            </a:r>
            <a:r>
              <a:rPr spc="114" dirty="0">
                <a:solidFill>
                  <a:srgbClr val="FFFFFF"/>
                </a:solidFill>
                <a:latin typeface="Times New Roman"/>
                <a:cs typeface="Times New Roman"/>
              </a:rPr>
              <a:t>d</a:t>
            </a:r>
            <a:r>
              <a:rPr spc="220" dirty="0">
                <a:solidFill>
                  <a:srgbClr val="FFFFFF"/>
                </a:solidFill>
                <a:latin typeface="Times New Roman"/>
                <a:cs typeface="Times New Roman"/>
              </a:rPr>
              <a:t>e</a:t>
            </a:r>
            <a:r>
              <a:rPr spc="45" dirty="0">
                <a:solidFill>
                  <a:srgbClr val="FFFFFF"/>
                </a:solidFill>
                <a:latin typeface="Times New Roman"/>
                <a:cs typeface="Times New Roman"/>
              </a:rPr>
              <a:t> </a:t>
            </a:r>
            <a:r>
              <a:rPr spc="100" dirty="0">
                <a:solidFill>
                  <a:srgbClr val="FFFFFF"/>
                </a:solidFill>
                <a:latin typeface="Times New Roman"/>
                <a:cs typeface="Times New Roman"/>
              </a:rPr>
              <a:t>F</a:t>
            </a:r>
            <a:r>
              <a:rPr spc="10" dirty="0">
                <a:solidFill>
                  <a:srgbClr val="FFFFFF"/>
                </a:solidFill>
                <a:latin typeface="Times New Roman"/>
                <a:cs typeface="Times New Roman"/>
              </a:rPr>
              <a:t>r</a:t>
            </a:r>
            <a:r>
              <a:rPr spc="204" dirty="0">
                <a:solidFill>
                  <a:srgbClr val="FFFFFF"/>
                </a:solidFill>
                <a:latin typeface="Times New Roman"/>
                <a:cs typeface="Times New Roman"/>
              </a:rPr>
              <a:t>a</a:t>
            </a:r>
            <a:r>
              <a:rPr spc="114" dirty="0">
                <a:solidFill>
                  <a:srgbClr val="FFFFFF"/>
                </a:solidFill>
                <a:latin typeface="Times New Roman"/>
                <a:cs typeface="Times New Roman"/>
              </a:rPr>
              <a:t>n</a:t>
            </a:r>
            <a:r>
              <a:rPr spc="105" dirty="0">
                <a:solidFill>
                  <a:srgbClr val="FFFFFF"/>
                </a:solidFill>
                <a:latin typeface="Times New Roman"/>
                <a:cs typeface="Times New Roman"/>
              </a:rPr>
              <a:t>c</a:t>
            </a:r>
            <a:r>
              <a:rPr spc="220" dirty="0">
                <a:solidFill>
                  <a:srgbClr val="FFFFFF"/>
                </a:solidFill>
                <a:latin typeface="Times New Roman"/>
                <a:cs typeface="Times New Roman"/>
              </a:rPr>
              <a:t>e</a:t>
            </a:r>
            <a:r>
              <a:rPr spc="25" dirty="0">
                <a:solidFill>
                  <a:srgbClr val="FFFFFF"/>
                </a:solidFill>
                <a:latin typeface="Times New Roman"/>
                <a:cs typeface="Times New Roman"/>
              </a:rPr>
              <a:t> </a:t>
            </a:r>
            <a:r>
              <a:rPr spc="-135" dirty="0">
                <a:solidFill>
                  <a:srgbClr val="FFFFFF"/>
                </a:solidFill>
                <a:latin typeface="Times New Roman"/>
                <a:cs typeface="Times New Roman"/>
              </a:rPr>
              <a:t>M</a:t>
            </a:r>
            <a:r>
              <a:rPr spc="114" dirty="0">
                <a:solidFill>
                  <a:srgbClr val="FFFFFF"/>
                </a:solidFill>
                <a:latin typeface="Times New Roman"/>
                <a:cs typeface="Times New Roman"/>
              </a:rPr>
              <a:t>o</a:t>
            </a:r>
            <a:r>
              <a:rPr spc="95" dirty="0">
                <a:solidFill>
                  <a:srgbClr val="FFFFFF"/>
                </a:solidFill>
                <a:latin typeface="Times New Roman"/>
                <a:cs typeface="Times New Roman"/>
              </a:rPr>
              <a:t>b</a:t>
            </a:r>
            <a:r>
              <a:rPr spc="-120" dirty="0">
                <a:solidFill>
                  <a:srgbClr val="FFFFFF"/>
                </a:solidFill>
                <a:latin typeface="Times New Roman"/>
                <a:cs typeface="Times New Roman"/>
              </a:rPr>
              <a:t>i</a:t>
            </a:r>
            <a:r>
              <a:rPr spc="-100" dirty="0">
                <a:solidFill>
                  <a:srgbClr val="FFFFFF"/>
                </a:solidFill>
                <a:latin typeface="Times New Roman"/>
                <a:cs typeface="Times New Roman"/>
              </a:rPr>
              <a:t>l</a:t>
            </a:r>
            <a:r>
              <a:rPr spc="-120" dirty="0">
                <a:solidFill>
                  <a:srgbClr val="FFFFFF"/>
                </a:solidFill>
                <a:latin typeface="Times New Roman"/>
                <a:cs typeface="Times New Roman"/>
              </a:rPr>
              <a:t>i</a:t>
            </a:r>
            <a:r>
              <a:rPr spc="-25" dirty="0">
                <a:solidFill>
                  <a:srgbClr val="FFFFFF"/>
                </a:solidFill>
                <a:latin typeface="Times New Roman"/>
                <a:cs typeface="Times New Roman"/>
              </a:rPr>
              <a:t>t</a:t>
            </a:r>
            <a:r>
              <a:rPr spc="220" dirty="0">
                <a:solidFill>
                  <a:srgbClr val="FFFFFF"/>
                </a:solidFill>
                <a:latin typeface="Times New Roman"/>
                <a:cs typeface="Times New Roman"/>
              </a:rPr>
              <a:t>é</a:t>
            </a:r>
            <a:endParaRPr dirty="0">
              <a:latin typeface="Times New Roman"/>
              <a:cs typeface="Times New Roman"/>
            </a:endParaRPr>
          </a:p>
          <a:p>
            <a:pPr marL="2441575">
              <a:lnSpc>
                <a:spcPct val="100000"/>
              </a:lnSpc>
              <a:tabLst>
                <a:tab pos="5910580" algn="l"/>
              </a:tabLst>
            </a:pPr>
            <a:r>
              <a:rPr spc="-5" dirty="0">
                <a:solidFill>
                  <a:srgbClr val="FFFFFF"/>
                </a:solidFill>
                <a:latin typeface="Times New Roman"/>
                <a:cs typeface="Times New Roman"/>
              </a:rPr>
              <a:t>N</a:t>
            </a:r>
            <a:r>
              <a:rPr spc="114" dirty="0">
                <a:solidFill>
                  <a:srgbClr val="FFFFFF"/>
                </a:solidFill>
                <a:latin typeface="Times New Roman"/>
                <a:cs typeface="Times New Roman"/>
              </a:rPr>
              <a:t>ou</a:t>
            </a:r>
            <a:r>
              <a:rPr spc="215" dirty="0">
                <a:solidFill>
                  <a:srgbClr val="FFFFFF"/>
                </a:solidFill>
                <a:latin typeface="Times New Roman"/>
                <a:cs typeface="Times New Roman"/>
              </a:rPr>
              <a:t>s</a:t>
            </a:r>
            <a:r>
              <a:rPr spc="20" dirty="0">
                <a:solidFill>
                  <a:srgbClr val="FFFFFF"/>
                </a:solidFill>
                <a:latin typeface="Times New Roman"/>
                <a:cs typeface="Times New Roman"/>
              </a:rPr>
              <a:t> </a:t>
            </a:r>
            <a:r>
              <a:rPr spc="114" dirty="0">
                <a:solidFill>
                  <a:srgbClr val="FFFFFF"/>
                </a:solidFill>
                <a:latin typeface="Times New Roman"/>
                <a:cs typeface="Times New Roman"/>
              </a:rPr>
              <a:t>d</a:t>
            </a:r>
            <a:r>
              <a:rPr spc="225" dirty="0">
                <a:solidFill>
                  <a:srgbClr val="FFFFFF"/>
                </a:solidFill>
                <a:latin typeface="Times New Roman"/>
                <a:cs typeface="Times New Roman"/>
              </a:rPr>
              <a:t>e</a:t>
            </a:r>
            <a:r>
              <a:rPr spc="0" dirty="0">
                <a:solidFill>
                  <a:srgbClr val="FFFFFF"/>
                </a:solidFill>
                <a:latin typeface="Times New Roman"/>
                <a:cs typeface="Times New Roman"/>
              </a:rPr>
              <a:t>v</a:t>
            </a:r>
            <a:r>
              <a:rPr spc="95" dirty="0">
                <a:solidFill>
                  <a:srgbClr val="FFFFFF"/>
                </a:solidFill>
                <a:latin typeface="Times New Roman"/>
                <a:cs typeface="Times New Roman"/>
              </a:rPr>
              <a:t>o</a:t>
            </a:r>
            <a:r>
              <a:rPr spc="114" dirty="0">
                <a:solidFill>
                  <a:srgbClr val="FFFFFF"/>
                </a:solidFill>
                <a:latin typeface="Times New Roman"/>
                <a:cs typeface="Times New Roman"/>
              </a:rPr>
              <a:t>n</a:t>
            </a:r>
            <a:r>
              <a:rPr spc="215" dirty="0">
                <a:solidFill>
                  <a:srgbClr val="FFFFFF"/>
                </a:solidFill>
                <a:latin typeface="Times New Roman"/>
                <a:cs typeface="Times New Roman"/>
              </a:rPr>
              <a:t>s</a:t>
            </a:r>
            <a:r>
              <a:rPr spc="40" dirty="0">
                <a:solidFill>
                  <a:srgbClr val="FFFFFF"/>
                </a:solidFill>
                <a:latin typeface="Times New Roman"/>
                <a:cs typeface="Times New Roman"/>
              </a:rPr>
              <a:t> </a:t>
            </a:r>
            <a:r>
              <a:rPr spc="10" dirty="0">
                <a:solidFill>
                  <a:srgbClr val="FFFFFF"/>
                </a:solidFill>
                <a:latin typeface="Times New Roman"/>
                <a:cs typeface="Times New Roman"/>
              </a:rPr>
              <a:t>r</a:t>
            </a:r>
            <a:r>
              <a:rPr spc="204" dirty="0">
                <a:solidFill>
                  <a:srgbClr val="FFFFFF"/>
                </a:solidFill>
                <a:latin typeface="Times New Roman"/>
                <a:cs typeface="Times New Roman"/>
              </a:rPr>
              <a:t>e</a:t>
            </a:r>
            <a:r>
              <a:rPr spc="235" dirty="0">
                <a:solidFill>
                  <a:srgbClr val="FFFFFF"/>
                </a:solidFill>
                <a:latin typeface="Times New Roman"/>
                <a:cs typeface="Times New Roman"/>
              </a:rPr>
              <a:t>s</a:t>
            </a:r>
            <a:r>
              <a:rPr spc="-25" dirty="0">
                <a:solidFill>
                  <a:srgbClr val="FFFFFF"/>
                </a:solidFill>
                <a:latin typeface="Times New Roman"/>
                <a:cs typeface="Times New Roman"/>
              </a:rPr>
              <a:t>t</a:t>
            </a:r>
            <a:r>
              <a:rPr spc="225" dirty="0">
                <a:solidFill>
                  <a:srgbClr val="FFFFFF"/>
                </a:solidFill>
                <a:latin typeface="Times New Roman"/>
                <a:cs typeface="Times New Roman"/>
              </a:rPr>
              <a:t>e</a:t>
            </a:r>
            <a:r>
              <a:rPr spc="0" dirty="0">
                <a:solidFill>
                  <a:srgbClr val="FFFFFF"/>
                </a:solidFill>
                <a:latin typeface="Times New Roman"/>
                <a:cs typeface="Times New Roman"/>
              </a:rPr>
              <a:t>r</a:t>
            </a:r>
            <a:r>
              <a:rPr spc="15" dirty="0">
                <a:solidFill>
                  <a:srgbClr val="FFFFFF"/>
                </a:solidFill>
                <a:latin typeface="Times New Roman"/>
                <a:cs typeface="Times New Roman"/>
              </a:rPr>
              <a:t> </a:t>
            </a:r>
            <a:r>
              <a:rPr spc="95" dirty="0">
                <a:solidFill>
                  <a:srgbClr val="FFFFFF"/>
                </a:solidFill>
                <a:latin typeface="Times New Roman"/>
                <a:cs typeface="Times New Roman"/>
              </a:rPr>
              <a:t>m</a:t>
            </a:r>
            <a:r>
              <a:rPr spc="114" dirty="0">
                <a:solidFill>
                  <a:srgbClr val="FFFFFF"/>
                </a:solidFill>
                <a:latin typeface="Times New Roman"/>
                <a:cs typeface="Times New Roman"/>
              </a:rPr>
              <a:t>ob</a:t>
            </a:r>
            <a:r>
              <a:rPr spc="-120" dirty="0">
                <a:solidFill>
                  <a:srgbClr val="FFFFFF"/>
                </a:solidFill>
                <a:latin typeface="Times New Roman"/>
                <a:cs typeface="Times New Roman"/>
              </a:rPr>
              <a:t>ili</a:t>
            </a:r>
            <a:r>
              <a:rPr spc="235" dirty="0">
                <a:solidFill>
                  <a:srgbClr val="FFFFFF"/>
                </a:solidFill>
                <a:latin typeface="Times New Roman"/>
                <a:cs typeface="Times New Roman"/>
              </a:rPr>
              <a:t>s</a:t>
            </a:r>
            <a:r>
              <a:rPr spc="204" dirty="0">
                <a:solidFill>
                  <a:srgbClr val="FFFFFF"/>
                </a:solidFill>
                <a:latin typeface="Times New Roman"/>
                <a:cs typeface="Times New Roman"/>
              </a:rPr>
              <a:t>é</a:t>
            </a:r>
            <a:r>
              <a:rPr spc="215" dirty="0">
                <a:solidFill>
                  <a:srgbClr val="FFFFFF"/>
                </a:solidFill>
                <a:latin typeface="Times New Roman"/>
                <a:cs typeface="Times New Roman"/>
              </a:rPr>
              <a:t>s	</a:t>
            </a:r>
            <a:r>
              <a:rPr spc="-114" dirty="0">
                <a:solidFill>
                  <a:srgbClr val="FFFFFF"/>
                </a:solidFill>
                <a:latin typeface="Times New Roman"/>
                <a:cs typeface="Times New Roman"/>
              </a:rPr>
              <a:t>!</a:t>
            </a:r>
            <a:endParaRPr dirty="0">
              <a:latin typeface="Times New Roman"/>
              <a:cs typeface="Times New Roman"/>
            </a:endParaRPr>
          </a:p>
        </p:txBody>
      </p:sp>
      <p:sp>
        <p:nvSpPr>
          <p:cNvPr id="5" name="object 5"/>
          <p:cNvSpPr txBox="1"/>
          <p:nvPr/>
        </p:nvSpPr>
        <p:spPr>
          <a:xfrm>
            <a:off x="8163535" y="392211"/>
            <a:ext cx="1515110" cy="225425"/>
          </a:xfrm>
          <a:prstGeom prst="rect">
            <a:avLst/>
          </a:prstGeom>
        </p:spPr>
        <p:txBody>
          <a:bodyPr vert="horz" wrap="square" lIns="0" tIns="0" rIns="0" bIns="0" rtlCol="0">
            <a:noAutofit/>
          </a:bodyPr>
          <a:lstStyle/>
          <a:p>
            <a:pPr marL="12700">
              <a:lnSpc>
                <a:spcPct val="100000"/>
              </a:lnSpc>
            </a:pPr>
            <a:endParaRPr sz="1400" dirty="0">
              <a:latin typeface="Times New Roman"/>
              <a:cs typeface="Times New Roman"/>
            </a:endParaRPr>
          </a:p>
        </p:txBody>
      </p:sp>
      <p:sp>
        <p:nvSpPr>
          <p:cNvPr id="6" name="Espace réservé du numéro de diapositive 5">
            <a:extLst>
              <a:ext uri="{FF2B5EF4-FFF2-40B4-BE49-F238E27FC236}">
                <a16:creationId xmlns:a16="http://schemas.microsoft.com/office/drawing/2014/main" id="{D3AD67FB-1B84-4DA8-A7C5-679C96BECE1F}"/>
              </a:ext>
            </a:extLst>
          </p:cNvPr>
          <p:cNvSpPr>
            <a:spLocks noGrp="1"/>
          </p:cNvSpPr>
          <p:nvPr>
            <p:ph type="sldNum" sz="quarter" idx="7"/>
          </p:nvPr>
        </p:nvSpPr>
        <p:spPr/>
        <p:txBody>
          <a:bodyPr/>
          <a:lstStyle/>
          <a:p>
            <a:fld id="{B6F15528-21DE-4FAA-801E-634DDDAF4B2B}" type="slidenum">
              <a:rPr lang="fr-FR" smtClean="0"/>
              <a:t>15</a:t>
            </a:fld>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28994" y="594267"/>
            <a:ext cx="3543935" cy="546735"/>
          </a:xfrm>
          <a:prstGeom prst="rect">
            <a:avLst/>
          </a:prstGeom>
        </p:spPr>
        <p:txBody>
          <a:bodyPr vert="horz" wrap="square" lIns="0" tIns="0" rIns="0" bIns="0" rtlCol="0">
            <a:noAutofit/>
          </a:bodyPr>
          <a:lstStyle/>
          <a:p>
            <a:pPr marL="12700">
              <a:lnSpc>
                <a:spcPts val="4305"/>
              </a:lnSpc>
            </a:pPr>
            <a:r>
              <a:rPr sz="2400" b="1" spc="-5" dirty="0">
                <a:solidFill>
                  <a:srgbClr val="00AFEF"/>
                </a:solidFill>
                <a:ea typeface="+mj-ea"/>
                <a:cs typeface="Calibri"/>
              </a:rPr>
              <a:t>Brèves du quartier</a:t>
            </a:r>
          </a:p>
        </p:txBody>
      </p:sp>
      <p:sp>
        <p:nvSpPr>
          <p:cNvPr id="3" name="object 3"/>
          <p:cNvSpPr/>
          <p:nvPr/>
        </p:nvSpPr>
        <p:spPr>
          <a:xfrm>
            <a:off x="8078723" y="728472"/>
            <a:ext cx="1731263" cy="60350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5" name="object 5"/>
          <p:cNvSpPr txBox="1"/>
          <p:nvPr/>
        </p:nvSpPr>
        <p:spPr>
          <a:xfrm>
            <a:off x="1299483" y="1504690"/>
            <a:ext cx="8150225" cy="5193665"/>
          </a:xfrm>
          <a:prstGeom prst="rect">
            <a:avLst/>
          </a:prstGeom>
        </p:spPr>
        <p:txBody>
          <a:bodyPr vert="horz" wrap="square" lIns="0" tIns="0" rIns="0" bIns="0" rtlCol="0">
            <a:noAutofit/>
          </a:bodyPr>
          <a:lstStyle/>
          <a:p>
            <a:pPr marL="668020" lvl="1" indent="-170815">
              <a:lnSpc>
                <a:spcPct val="100000"/>
              </a:lnSpc>
              <a:buClr>
                <a:srgbClr val="00B0F0"/>
              </a:buClr>
              <a:buSzPct val="131250"/>
              <a:buFont typeface="Arial"/>
              <a:buChar char="•"/>
              <a:tabLst>
                <a:tab pos="553085" algn="l"/>
              </a:tabLst>
            </a:pPr>
            <a:r>
              <a:rPr lang="fr-FR" spc="-5" dirty="0">
                <a:cs typeface="Calibri"/>
              </a:rPr>
              <a:t>Fresques quartier</a:t>
            </a:r>
          </a:p>
          <a:p>
            <a:pPr marL="1125220" marR="485140" lvl="2" indent="-170815">
              <a:buClr>
                <a:srgbClr val="00B0F0"/>
              </a:buClr>
              <a:buSzPct val="131250"/>
              <a:buFont typeface="Arial"/>
              <a:buChar char="•"/>
              <a:tabLst>
                <a:tab pos="553085" algn="l"/>
              </a:tabLst>
            </a:pPr>
            <a:r>
              <a:rPr lang="fr-FR" spc="-5" dirty="0">
                <a:cs typeface="Calibri"/>
              </a:rPr>
              <a:t>9 fresques sont prévues sur les immeubles du quartier; 4 sont déjà peintes. Ces fresques intègrent de nombreuses références au botaniste Bernard de Jussieu</a:t>
            </a:r>
          </a:p>
          <a:p>
            <a:pPr marL="668020" lvl="1" indent="-170815">
              <a:lnSpc>
                <a:spcPts val="1000"/>
              </a:lnSpc>
              <a:buClr>
                <a:srgbClr val="00B0F0"/>
              </a:buClr>
              <a:buSzPct val="131250"/>
              <a:buFont typeface="Arial"/>
              <a:buChar char="•"/>
              <a:tabLst>
                <a:tab pos="553085" algn="l"/>
              </a:tabLst>
            </a:pPr>
            <a:endParaRPr lang="fr-FR" spc="-5" dirty="0">
              <a:cs typeface="Calibri"/>
            </a:endParaRPr>
          </a:p>
          <a:p>
            <a:pPr marL="668020" lvl="1" indent="-170815">
              <a:lnSpc>
                <a:spcPts val="1400"/>
              </a:lnSpc>
              <a:spcBef>
                <a:spcPts val="0"/>
              </a:spcBef>
              <a:buClr>
                <a:srgbClr val="00B0F0"/>
              </a:buClr>
              <a:buSzPct val="131250"/>
              <a:buFont typeface="Arial"/>
              <a:buChar char="•"/>
              <a:tabLst>
                <a:tab pos="553085" algn="l"/>
              </a:tabLst>
            </a:pPr>
            <a:endParaRPr lang="fr-FR" spc="-5" dirty="0">
              <a:cs typeface="Calibri"/>
            </a:endParaRPr>
          </a:p>
          <a:p>
            <a:pPr marL="668020" lvl="1" indent="-170815">
              <a:lnSpc>
                <a:spcPct val="100000"/>
              </a:lnSpc>
              <a:buClr>
                <a:srgbClr val="00B0F0"/>
              </a:buClr>
              <a:buSzPct val="131250"/>
              <a:buFont typeface="Arial"/>
              <a:buChar char="•"/>
              <a:tabLst>
                <a:tab pos="553085" algn="l"/>
              </a:tabLst>
            </a:pPr>
            <a:r>
              <a:rPr lang="fr-FR" spc="-5" dirty="0">
                <a:cs typeface="Calibri"/>
              </a:rPr>
              <a:t>Parking université</a:t>
            </a:r>
          </a:p>
          <a:p>
            <a:pPr marL="1125220" marR="124460" lvl="2" indent="-170815">
              <a:buClr>
                <a:srgbClr val="00B0F0"/>
              </a:buClr>
              <a:buSzPct val="131250"/>
              <a:buFont typeface="Arial"/>
              <a:buChar char="•"/>
              <a:tabLst>
                <a:tab pos="553085" algn="l"/>
              </a:tabLst>
            </a:pPr>
            <a:r>
              <a:rPr lang="fr-FR" spc="-5" dirty="0">
                <a:cs typeface="Calibri"/>
              </a:rPr>
              <a:t>Le parking de l’université est fermé définitivement depuis le 20 décembre 2019 ; selon affichage pour des raisons de sécurité… Le bail d’occupation de l’université est résilié. Nous avons sollicité un rdv en Mairie pour savoir ce qui est envisagé pour ce site et les problèmes de stationnement induits dans nos rues.</a:t>
            </a:r>
          </a:p>
          <a:p>
            <a:pPr marL="497205" marR="12700" lvl="1">
              <a:lnSpc>
                <a:spcPct val="100000"/>
              </a:lnSpc>
              <a:buClr>
                <a:srgbClr val="00B0F0"/>
              </a:buClr>
              <a:buSzPct val="131250"/>
              <a:tabLst>
                <a:tab pos="553085" algn="l"/>
              </a:tabLst>
            </a:pPr>
            <a:r>
              <a:rPr lang="fr-FR" spc="-5" dirty="0">
                <a:cs typeface="Calibri"/>
              </a:rPr>
              <a:t>M2H2A demande, en tant qu’association directement concernée, à avoir des interlocuteurs et des informations.</a:t>
            </a:r>
          </a:p>
          <a:p>
            <a:pPr marL="668020" lvl="1" indent="-170815">
              <a:lnSpc>
                <a:spcPts val="1000"/>
              </a:lnSpc>
              <a:buClr>
                <a:srgbClr val="00B0F0"/>
              </a:buClr>
              <a:buSzPct val="131250"/>
              <a:buFont typeface="Arial"/>
              <a:buChar char="•"/>
              <a:tabLst>
                <a:tab pos="553085" algn="l"/>
              </a:tabLst>
            </a:pPr>
            <a:endParaRPr lang="fr-FR" spc="-5" dirty="0">
              <a:cs typeface="Calibri"/>
            </a:endParaRPr>
          </a:p>
          <a:p>
            <a:pPr marL="668020" lvl="1" indent="-170815">
              <a:lnSpc>
                <a:spcPts val="1400"/>
              </a:lnSpc>
              <a:spcBef>
                <a:spcPts val="0"/>
              </a:spcBef>
              <a:buClr>
                <a:srgbClr val="00B0F0"/>
              </a:buClr>
              <a:buSzPct val="131250"/>
              <a:buFont typeface="Arial"/>
              <a:buChar char="•"/>
              <a:tabLst>
                <a:tab pos="553085" algn="l"/>
              </a:tabLst>
            </a:pPr>
            <a:endParaRPr lang="fr-FR" spc="-5" dirty="0">
              <a:cs typeface="Calibri"/>
            </a:endParaRPr>
          </a:p>
          <a:p>
            <a:pPr marL="668020" marR="173990" lvl="1" indent="-170815">
              <a:lnSpc>
                <a:spcPct val="100000"/>
              </a:lnSpc>
              <a:buClr>
                <a:srgbClr val="00B0F0"/>
              </a:buClr>
              <a:buSzPct val="131250"/>
              <a:buFont typeface="Arial"/>
              <a:buChar char="•"/>
              <a:tabLst>
                <a:tab pos="553085" algn="l"/>
              </a:tabLst>
            </a:pPr>
            <a:r>
              <a:rPr lang="fr-FR" spc="-5" dirty="0">
                <a:cs typeface="Calibri"/>
              </a:rPr>
              <a:t>Ouverture fibre aux opérateurs hors Orange : toujours pas d’accord avec Bouygues, en revanche accord avec SFR (</a:t>
            </a:r>
            <a:r>
              <a:rPr lang="fr-FR" spc="-5" dirty="0" err="1">
                <a:cs typeface="Calibri"/>
              </a:rPr>
              <a:t>Sélectra</a:t>
            </a:r>
            <a:r>
              <a:rPr lang="fr-FR" spc="-5" dirty="0">
                <a:cs typeface="Calibri"/>
              </a:rPr>
              <a:t>; Pauline Di Santo 0987673830)</a:t>
            </a:r>
          </a:p>
        </p:txBody>
      </p:sp>
      <p:sp>
        <p:nvSpPr>
          <p:cNvPr id="6" name="Espace réservé du numéro de diapositive 5">
            <a:extLst>
              <a:ext uri="{FF2B5EF4-FFF2-40B4-BE49-F238E27FC236}">
                <a16:creationId xmlns:a16="http://schemas.microsoft.com/office/drawing/2014/main" id="{AB88E5DE-12F0-4783-9AC0-1695F0D48AA9}"/>
              </a:ext>
            </a:extLst>
          </p:cNvPr>
          <p:cNvSpPr>
            <a:spLocks noGrp="1"/>
          </p:cNvSpPr>
          <p:nvPr>
            <p:ph type="sldNum" sz="quarter" idx="7"/>
          </p:nvPr>
        </p:nvSpPr>
        <p:spPr/>
        <p:txBody>
          <a:bodyPr/>
          <a:lstStyle/>
          <a:p>
            <a:fld id="{B6F15528-21DE-4FAA-801E-634DDDAF4B2B}" type="slidenum">
              <a:rPr lang="fr-FR" smtClean="0"/>
              <a:t>16</a:t>
            </a:fld>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75180" y="835145"/>
            <a:ext cx="3543935" cy="546735"/>
          </a:xfrm>
          <a:prstGeom prst="rect">
            <a:avLst/>
          </a:prstGeom>
        </p:spPr>
        <p:txBody>
          <a:bodyPr vert="horz" wrap="square" lIns="0" tIns="0" rIns="0" bIns="0" rtlCol="0">
            <a:noAutofit/>
          </a:bodyPr>
          <a:lstStyle/>
          <a:p>
            <a:pPr marL="12700">
              <a:lnSpc>
                <a:spcPts val="4305"/>
              </a:lnSpc>
            </a:pPr>
            <a:r>
              <a:rPr sz="2400" b="1" spc="-5" dirty="0">
                <a:solidFill>
                  <a:srgbClr val="00AFEF"/>
                </a:solidFill>
                <a:ea typeface="+mj-ea"/>
                <a:cs typeface="Calibri"/>
              </a:rPr>
              <a:t>Brèves du quartier</a:t>
            </a:r>
          </a:p>
        </p:txBody>
      </p:sp>
      <p:sp>
        <p:nvSpPr>
          <p:cNvPr id="3" name="object 3"/>
          <p:cNvSpPr/>
          <p:nvPr/>
        </p:nvSpPr>
        <p:spPr>
          <a:xfrm>
            <a:off x="8078723" y="728472"/>
            <a:ext cx="1731263" cy="60350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4" name="object 4"/>
          <p:cNvSpPr txBox="1"/>
          <p:nvPr/>
        </p:nvSpPr>
        <p:spPr>
          <a:xfrm>
            <a:off x="8064555" y="392211"/>
            <a:ext cx="1260475" cy="225425"/>
          </a:xfrm>
          <a:prstGeom prst="rect">
            <a:avLst/>
          </a:prstGeom>
        </p:spPr>
        <p:txBody>
          <a:bodyPr vert="horz" wrap="square" lIns="0" tIns="0" rIns="0" bIns="0" rtlCol="0">
            <a:noAutofit/>
          </a:bodyPr>
          <a:lstStyle/>
          <a:p>
            <a:pPr marL="12700">
              <a:lnSpc>
                <a:spcPct val="100000"/>
              </a:lnSpc>
            </a:pPr>
            <a:endParaRPr sz="1400" dirty="0">
              <a:latin typeface="Times New Roman"/>
              <a:cs typeface="Times New Roman"/>
            </a:endParaRPr>
          </a:p>
        </p:txBody>
      </p:sp>
      <p:sp>
        <p:nvSpPr>
          <p:cNvPr id="5" name="object 5"/>
          <p:cNvSpPr txBox="1"/>
          <p:nvPr/>
        </p:nvSpPr>
        <p:spPr>
          <a:xfrm>
            <a:off x="1012983" y="1421936"/>
            <a:ext cx="8208009" cy="5498465"/>
          </a:xfrm>
          <a:prstGeom prst="rect">
            <a:avLst/>
          </a:prstGeom>
        </p:spPr>
        <p:txBody>
          <a:bodyPr vert="horz" wrap="square" lIns="0" tIns="0" rIns="0" bIns="0" rtlCol="0">
            <a:noAutofit/>
          </a:bodyPr>
          <a:lstStyle/>
          <a:p>
            <a:pPr marL="392430" indent="-170815">
              <a:lnSpc>
                <a:spcPct val="100000"/>
              </a:lnSpc>
              <a:buClr>
                <a:srgbClr val="00B0F0"/>
              </a:buClr>
              <a:buSzPct val="131250"/>
              <a:buFont typeface="Arial"/>
              <a:buChar char="•"/>
              <a:tabLst>
                <a:tab pos="553085" algn="l"/>
              </a:tabLst>
            </a:pPr>
            <a:r>
              <a:rPr spc="-5" dirty="0">
                <a:cs typeface="Calibri"/>
              </a:rPr>
              <a:t>Commerces</a:t>
            </a:r>
          </a:p>
          <a:p>
            <a:pPr marL="846455" lvl="1" indent="-170815">
              <a:lnSpc>
                <a:spcPct val="100000"/>
              </a:lnSpc>
              <a:buClr>
                <a:srgbClr val="00B0F0"/>
              </a:buClr>
              <a:buSzPct val="131250"/>
              <a:buFont typeface="Arial"/>
              <a:buChar char="•"/>
              <a:tabLst>
                <a:tab pos="553085" algn="l"/>
              </a:tabLst>
            </a:pPr>
            <a:r>
              <a:rPr spc="-5" dirty="0">
                <a:cs typeface="Calibri"/>
              </a:rPr>
              <a:t>Pressing/laverie installé rue jules Massenet; la partie pressing est arrêtée</a:t>
            </a:r>
          </a:p>
          <a:p>
            <a:pPr marL="846455" marR="133350" lvl="1" indent="-170815">
              <a:lnSpc>
                <a:spcPct val="100000"/>
              </a:lnSpc>
              <a:buClr>
                <a:srgbClr val="00B0F0"/>
              </a:buClr>
              <a:buSzPct val="131250"/>
              <a:buFont typeface="Arial"/>
              <a:buChar char="•"/>
              <a:tabLst>
                <a:tab pos="553085" algn="l"/>
              </a:tabLst>
            </a:pPr>
            <a:r>
              <a:rPr spc="-5" dirty="0">
                <a:cs typeface="Calibri"/>
              </a:rPr>
              <a:t>Départ en retraite du boucher rue Claude Debussy le 31 mars ; projet de remplacement par une boucherie Halal</a:t>
            </a:r>
          </a:p>
          <a:p>
            <a:pPr marL="457835" lvl="1" indent="-170815">
              <a:lnSpc>
                <a:spcPts val="1000"/>
              </a:lnSpc>
              <a:buClr>
                <a:srgbClr val="00B0F0"/>
              </a:buClr>
              <a:buSzPct val="131250"/>
              <a:buFont typeface="Arial"/>
              <a:buChar char="•"/>
              <a:tabLst>
                <a:tab pos="553085" algn="l"/>
              </a:tabLst>
            </a:pPr>
            <a:endParaRPr spc="-5" dirty="0">
              <a:cs typeface="Calibri"/>
            </a:endParaRPr>
          </a:p>
          <a:p>
            <a:pPr marL="457835" lvl="1" indent="-170815">
              <a:lnSpc>
                <a:spcPts val="1100"/>
              </a:lnSpc>
              <a:spcBef>
                <a:spcPts val="60"/>
              </a:spcBef>
              <a:buClr>
                <a:srgbClr val="00B0F0"/>
              </a:buClr>
              <a:buSzPct val="131250"/>
              <a:buFont typeface="Arial"/>
              <a:buChar char="•"/>
              <a:tabLst>
                <a:tab pos="553085" algn="l"/>
              </a:tabLst>
            </a:pPr>
            <a:endParaRPr spc="-5" dirty="0">
              <a:cs typeface="Calibri"/>
            </a:endParaRPr>
          </a:p>
          <a:p>
            <a:pPr marL="392430" marR="108585" indent="-170815">
              <a:lnSpc>
                <a:spcPct val="100000"/>
              </a:lnSpc>
              <a:buClr>
                <a:srgbClr val="00B0F0"/>
              </a:buClr>
              <a:buSzPct val="131250"/>
              <a:buFont typeface="Arial"/>
              <a:buChar char="•"/>
              <a:tabLst>
                <a:tab pos="553085" algn="l"/>
              </a:tabLst>
            </a:pPr>
            <a:r>
              <a:rPr spc="-5" dirty="0">
                <a:cs typeface="Calibri"/>
              </a:rPr>
              <a:t>Sécurité : sollicitation d’une vigilance accrue auprès de la Ville; ne pas laisser une zone de non droits s’implanter</a:t>
            </a:r>
          </a:p>
          <a:p>
            <a:pPr marL="635" indent="-170815">
              <a:lnSpc>
                <a:spcPts val="1000"/>
              </a:lnSpc>
              <a:buClr>
                <a:srgbClr val="00B0F0"/>
              </a:buClr>
              <a:buSzPct val="131250"/>
              <a:buFont typeface="Arial"/>
              <a:buChar char="•"/>
              <a:tabLst>
                <a:tab pos="553085" algn="l"/>
              </a:tabLst>
            </a:pPr>
            <a:endParaRPr spc="-5" dirty="0">
              <a:cs typeface="Calibri"/>
            </a:endParaRPr>
          </a:p>
          <a:p>
            <a:pPr marL="635" indent="-170815">
              <a:lnSpc>
                <a:spcPts val="1100"/>
              </a:lnSpc>
              <a:spcBef>
                <a:spcPts val="59"/>
              </a:spcBef>
              <a:buClr>
                <a:srgbClr val="00B0F0"/>
              </a:buClr>
              <a:buSzPct val="131250"/>
              <a:buFont typeface="Arial"/>
              <a:buChar char="•"/>
              <a:tabLst>
                <a:tab pos="553085" algn="l"/>
              </a:tabLst>
            </a:pPr>
            <a:endParaRPr spc="-5" dirty="0">
              <a:cs typeface="Calibri"/>
            </a:endParaRPr>
          </a:p>
          <a:p>
            <a:pPr marL="392430" marR="372745" indent="-170815">
              <a:lnSpc>
                <a:spcPct val="100000"/>
              </a:lnSpc>
              <a:buClr>
                <a:srgbClr val="00B0F0"/>
              </a:buClr>
              <a:buSzPct val="131250"/>
              <a:buFont typeface="Arial"/>
              <a:buChar char="•"/>
              <a:tabLst>
                <a:tab pos="553085" algn="l"/>
              </a:tabLst>
            </a:pPr>
            <a:r>
              <a:rPr spc="-5" dirty="0">
                <a:cs typeface="Calibri"/>
              </a:rPr>
              <a:t>Panne lampadaires rue Marie Henriette près d’une semaine fin décembre ; moins de coupure de courant au cours de l’année</a:t>
            </a:r>
          </a:p>
          <a:p>
            <a:pPr marL="635" indent="-170815">
              <a:lnSpc>
                <a:spcPts val="1000"/>
              </a:lnSpc>
              <a:buClr>
                <a:srgbClr val="00B0F0"/>
              </a:buClr>
              <a:buSzPct val="131250"/>
              <a:buFont typeface="Arial"/>
              <a:buChar char="•"/>
              <a:tabLst>
                <a:tab pos="553085" algn="l"/>
              </a:tabLst>
            </a:pPr>
            <a:endParaRPr spc="-5" dirty="0">
              <a:cs typeface="Calibri"/>
            </a:endParaRPr>
          </a:p>
          <a:p>
            <a:pPr marL="635" indent="-170815">
              <a:lnSpc>
                <a:spcPts val="1100"/>
              </a:lnSpc>
              <a:spcBef>
                <a:spcPts val="59"/>
              </a:spcBef>
              <a:buClr>
                <a:srgbClr val="00B0F0"/>
              </a:buClr>
              <a:buSzPct val="131250"/>
              <a:buFont typeface="Arial"/>
              <a:buChar char="•"/>
              <a:tabLst>
                <a:tab pos="553085" algn="l"/>
              </a:tabLst>
            </a:pPr>
            <a:endParaRPr spc="-5" dirty="0">
              <a:cs typeface="Calibri"/>
            </a:endParaRPr>
          </a:p>
          <a:p>
            <a:pPr marL="413385" indent="-170815">
              <a:lnSpc>
                <a:spcPct val="100000"/>
              </a:lnSpc>
              <a:buClr>
                <a:srgbClr val="00B0F0"/>
              </a:buClr>
              <a:buSzPct val="131250"/>
              <a:buFont typeface="Arial"/>
              <a:buChar char="•"/>
              <a:tabLst>
                <a:tab pos="553085" algn="l"/>
              </a:tabLst>
            </a:pPr>
            <a:r>
              <a:rPr spc="-5" dirty="0">
                <a:cs typeface="Calibri"/>
              </a:rPr>
              <a:t>Villa Marie Henriette</a:t>
            </a:r>
          </a:p>
          <a:p>
            <a:pPr marL="850265" lvl="2" indent="-170815">
              <a:buClr>
                <a:srgbClr val="00B0F0"/>
              </a:buClr>
              <a:buSzPct val="131250"/>
              <a:buFont typeface="Arial"/>
              <a:buChar char="•"/>
              <a:tabLst>
                <a:tab pos="553085" algn="l"/>
              </a:tabLst>
            </a:pPr>
            <a:r>
              <a:rPr spc="-5" dirty="0">
                <a:cs typeface="Calibri"/>
              </a:rPr>
              <a:t>Aucun démarrage de travaux. Le permis de construire est caduque</a:t>
            </a:r>
          </a:p>
          <a:p>
            <a:pPr marL="457835" lvl="1" indent="-170815">
              <a:lnSpc>
                <a:spcPts val="1000"/>
              </a:lnSpc>
              <a:buClr>
                <a:srgbClr val="00B0F0"/>
              </a:buClr>
              <a:buSzPct val="131250"/>
              <a:buFont typeface="Arial"/>
              <a:buChar char="•"/>
              <a:tabLst>
                <a:tab pos="553085" algn="l"/>
              </a:tabLst>
            </a:pPr>
            <a:endParaRPr spc="-5" dirty="0">
              <a:cs typeface="Calibri"/>
            </a:endParaRPr>
          </a:p>
          <a:p>
            <a:pPr marL="457835" lvl="1" indent="-170815">
              <a:lnSpc>
                <a:spcPts val="1100"/>
              </a:lnSpc>
              <a:spcBef>
                <a:spcPts val="59"/>
              </a:spcBef>
              <a:buClr>
                <a:srgbClr val="00B0F0"/>
              </a:buClr>
              <a:buSzPct val="131250"/>
              <a:buFont typeface="Arial"/>
              <a:buChar char="•"/>
              <a:tabLst>
                <a:tab pos="553085" algn="l"/>
              </a:tabLst>
            </a:pPr>
            <a:endParaRPr spc="-5" dirty="0">
              <a:cs typeface="Calibri"/>
            </a:endParaRPr>
          </a:p>
          <a:p>
            <a:pPr marL="414020" marR="12700" indent="-170815">
              <a:lnSpc>
                <a:spcPct val="100000"/>
              </a:lnSpc>
              <a:buClr>
                <a:srgbClr val="00B0F0"/>
              </a:buClr>
              <a:buSzPct val="131250"/>
              <a:buFont typeface="Arial"/>
              <a:buChar char="•"/>
              <a:tabLst>
                <a:tab pos="553085" algn="l"/>
              </a:tabLst>
            </a:pPr>
            <a:r>
              <a:rPr spc="-5" dirty="0">
                <a:cs typeface="Calibri"/>
              </a:rPr>
              <a:t>Plantations : nous avons demandé l’élagage des arbres et re-végétalisation des massifs de nos rues; un massif partiellement replanté… Nous maintenons notre demande.</a:t>
            </a:r>
          </a:p>
          <a:p>
            <a:pPr marL="635" indent="-170815">
              <a:lnSpc>
                <a:spcPts val="1000"/>
              </a:lnSpc>
              <a:buClr>
                <a:srgbClr val="00B0F0"/>
              </a:buClr>
              <a:buSzPct val="131250"/>
              <a:buFont typeface="Arial"/>
              <a:buChar char="•"/>
              <a:tabLst>
                <a:tab pos="553085" algn="l"/>
              </a:tabLst>
            </a:pPr>
            <a:endParaRPr spc="-5" dirty="0">
              <a:cs typeface="Calibri"/>
            </a:endParaRPr>
          </a:p>
          <a:p>
            <a:pPr marL="635" indent="-170815">
              <a:lnSpc>
                <a:spcPts val="1100"/>
              </a:lnSpc>
              <a:spcBef>
                <a:spcPts val="59"/>
              </a:spcBef>
              <a:buClr>
                <a:srgbClr val="00B0F0"/>
              </a:buClr>
              <a:buSzPct val="131250"/>
              <a:buFont typeface="Arial"/>
              <a:buChar char="•"/>
              <a:tabLst>
                <a:tab pos="553085" algn="l"/>
              </a:tabLst>
            </a:pPr>
            <a:endParaRPr spc="-5" dirty="0">
              <a:cs typeface="Calibri"/>
            </a:endParaRPr>
          </a:p>
          <a:p>
            <a:pPr marL="414020" marR="237490" indent="-170815">
              <a:lnSpc>
                <a:spcPct val="100000"/>
              </a:lnSpc>
              <a:buClr>
                <a:srgbClr val="00B0F0"/>
              </a:buClr>
              <a:buSzPct val="131250"/>
              <a:buFont typeface="Arial"/>
              <a:buChar char="•"/>
              <a:tabLst>
                <a:tab pos="553085" algn="l"/>
              </a:tabLst>
            </a:pPr>
            <a:r>
              <a:rPr spc="-5" dirty="0">
                <a:cs typeface="Calibri"/>
              </a:rPr>
              <a:t>Cimetière : projet d’extension du cimetière de Montreuil (emprise sur le parc Bonne Aventure)</a:t>
            </a:r>
          </a:p>
        </p:txBody>
      </p:sp>
      <p:sp>
        <p:nvSpPr>
          <p:cNvPr id="6" name="Espace réservé du numéro de diapositive 5">
            <a:extLst>
              <a:ext uri="{FF2B5EF4-FFF2-40B4-BE49-F238E27FC236}">
                <a16:creationId xmlns:a16="http://schemas.microsoft.com/office/drawing/2014/main" id="{540BACD7-4EFF-49CA-B866-6AB6A35FB2E5}"/>
              </a:ext>
            </a:extLst>
          </p:cNvPr>
          <p:cNvSpPr>
            <a:spLocks noGrp="1"/>
          </p:cNvSpPr>
          <p:nvPr>
            <p:ph type="sldNum" sz="quarter" idx="7"/>
          </p:nvPr>
        </p:nvSpPr>
        <p:spPr/>
        <p:txBody>
          <a:bodyPr/>
          <a:lstStyle/>
          <a:p>
            <a:fld id="{B6F15528-21DE-4FAA-801E-634DDDAF4B2B}" type="slidenum">
              <a:rPr lang="fr-FR" smtClean="0"/>
              <a:t>17</a:t>
            </a:fld>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597140" y="1871472"/>
            <a:ext cx="1847087" cy="125272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3" name="object 3"/>
          <p:cNvSpPr txBox="1">
            <a:spLocks noGrp="1"/>
          </p:cNvSpPr>
          <p:nvPr>
            <p:ph type="title"/>
          </p:nvPr>
        </p:nvSpPr>
        <p:spPr>
          <a:xfrm>
            <a:off x="1252186" y="992127"/>
            <a:ext cx="8020770" cy="648343"/>
          </a:xfrm>
          <a:prstGeom prst="rect">
            <a:avLst/>
          </a:prstGeom>
        </p:spPr>
        <p:txBody>
          <a:bodyPr vert="horz" wrap="square" lIns="0" tIns="0" rIns="0" bIns="0" rtlCol="0">
            <a:noAutofit/>
          </a:bodyPr>
          <a:lstStyle/>
          <a:p>
            <a:pPr marL="12700">
              <a:lnSpc>
                <a:spcPts val="4305"/>
              </a:lnSpc>
            </a:pPr>
            <a:r>
              <a:rPr sz="2400" b="1" spc="-5" dirty="0">
                <a:solidFill>
                  <a:srgbClr val="00AFEF"/>
                </a:solidFill>
                <a:latin typeface="+mn-lt"/>
                <a:cs typeface="Calibri"/>
              </a:rPr>
              <a:t>Electricité - déploiement des </a:t>
            </a:r>
            <a:r>
              <a:rPr sz="2400" b="1" spc="-5" dirty="0" err="1">
                <a:solidFill>
                  <a:srgbClr val="00AFEF"/>
                </a:solidFill>
                <a:latin typeface="+mn-lt"/>
                <a:cs typeface="Calibri"/>
              </a:rPr>
              <a:t>compteurs</a:t>
            </a:r>
            <a:r>
              <a:rPr sz="2400" b="1" spc="-5" dirty="0">
                <a:solidFill>
                  <a:srgbClr val="00AFEF"/>
                </a:solidFill>
                <a:latin typeface="+mn-lt"/>
                <a:cs typeface="Calibri"/>
              </a:rPr>
              <a:t> L</a:t>
            </a:r>
            <a:r>
              <a:rPr lang="fr-FR" sz="2400" b="1" spc="-5" dirty="0" err="1">
                <a:solidFill>
                  <a:srgbClr val="00AFEF"/>
                </a:solidFill>
                <a:latin typeface="+mn-lt"/>
                <a:cs typeface="Calibri"/>
              </a:rPr>
              <a:t>inky</a:t>
            </a:r>
            <a:endParaRPr sz="2400" b="1" spc="-5" dirty="0">
              <a:solidFill>
                <a:srgbClr val="00AFEF"/>
              </a:solidFill>
              <a:latin typeface="+mn-lt"/>
              <a:cs typeface="Calibri"/>
            </a:endParaRPr>
          </a:p>
        </p:txBody>
      </p:sp>
      <p:sp>
        <p:nvSpPr>
          <p:cNvPr id="5" name="object 5"/>
          <p:cNvSpPr txBox="1"/>
          <p:nvPr/>
        </p:nvSpPr>
        <p:spPr>
          <a:xfrm>
            <a:off x="1252186" y="1717471"/>
            <a:ext cx="8192770" cy="5069205"/>
          </a:xfrm>
          <a:prstGeom prst="rect">
            <a:avLst/>
          </a:prstGeom>
        </p:spPr>
        <p:txBody>
          <a:bodyPr vert="horz" wrap="square" lIns="0" tIns="0" rIns="0" bIns="0" rtlCol="0">
            <a:noAutofit/>
          </a:bodyPr>
          <a:lstStyle/>
          <a:p>
            <a:pPr marL="394970" indent="-170815">
              <a:lnSpc>
                <a:spcPts val="2755"/>
              </a:lnSpc>
              <a:buClr>
                <a:srgbClr val="00B0F0"/>
              </a:buClr>
              <a:buSzPct val="131250"/>
              <a:buFont typeface="Arial"/>
              <a:buChar char="•"/>
              <a:tabLst>
                <a:tab pos="553085" algn="l"/>
              </a:tabLst>
            </a:pPr>
            <a:r>
              <a:rPr spc="-5" dirty="0">
                <a:cs typeface="Calibri"/>
              </a:rPr>
              <a:t>7 260 compteurs posés sur Versailles</a:t>
            </a:r>
          </a:p>
          <a:p>
            <a:pPr marL="394970" indent="-170815">
              <a:lnSpc>
                <a:spcPts val="2160"/>
              </a:lnSpc>
              <a:buClr>
                <a:srgbClr val="00B0F0"/>
              </a:buClr>
              <a:buSzPct val="131250"/>
              <a:buFont typeface="Arial"/>
              <a:buChar char="•"/>
              <a:tabLst>
                <a:tab pos="553085" algn="l"/>
              </a:tabLst>
            </a:pPr>
            <a:r>
              <a:rPr spc="-5" dirty="0">
                <a:cs typeface="Calibri"/>
              </a:rPr>
              <a:t>Déploiement de nov 2019 à oct 2021 par Enedis</a:t>
            </a:r>
          </a:p>
          <a:p>
            <a:pPr marL="375285" indent="-170815">
              <a:lnSpc>
                <a:spcPts val="2285"/>
              </a:lnSpc>
              <a:buClr>
                <a:srgbClr val="00B0F0"/>
              </a:buClr>
              <a:buSzPct val="131250"/>
              <a:buFont typeface="Arial"/>
              <a:buChar char="•"/>
              <a:tabLst>
                <a:tab pos="553085" algn="l"/>
              </a:tabLst>
            </a:pPr>
            <a:r>
              <a:rPr spc="-5" dirty="0">
                <a:cs typeface="Calibri"/>
              </a:rPr>
              <a:t>Envoi d’un courier quelques semaines avant la pose.</a:t>
            </a:r>
          </a:p>
          <a:p>
            <a:pPr>
              <a:lnSpc>
                <a:spcPts val="500"/>
              </a:lnSpc>
              <a:spcBef>
                <a:spcPts val="47"/>
              </a:spcBef>
              <a:buFont typeface="Times New Roman"/>
              <a:buChar char="•"/>
            </a:pPr>
            <a:endParaRPr sz="500" dirty="0"/>
          </a:p>
          <a:p>
            <a:pPr>
              <a:lnSpc>
                <a:spcPts val="1000"/>
              </a:lnSpc>
              <a:buFont typeface="Times New Roman"/>
              <a:buChar char="•"/>
            </a:pPr>
            <a:endParaRPr sz="1000" dirty="0"/>
          </a:p>
          <a:p>
            <a:pPr marL="12700">
              <a:lnSpc>
                <a:spcPct val="100000"/>
              </a:lnSpc>
            </a:pPr>
            <a:r>
              <a:rPr sz="2400" spc="-350" dirty="0">
                <a:solidFill>
                  <a:srgbClr val="CD2177"/>
                </a:solidFill>
                <a:cs typeface="Times New Roman"/>
              </a:rPr>
              <a:t>A</a:t>
            </a:r>
            <a:r>
              <a:rPr sz="2400" spc="-60" dirty="0">
                <a:solidFill>
                  <a:srgbClr val="CD2177"/>
                </a:solidFill>
                <a:cs typeface="Times New Roman"/>
              </a:rPr>
              <a:t>c</a:t>
            </a:r>
            <a:r>
              <a:rPr sz="2400" spc="140" dirty="0">
                <a:solidFill>
                  <a:srgbClr val="CD2177"/>
                </a:solidFill>
                <a:cs typeface="Times New Roman"/>
              </a:rPr>
              <a:t>t</a:t>
            </a:r>
            <a:r>
              <a:rPr sz="2400" spc="-120" dirty="0">
                <a:solidFill>
                  <a:srgbClr val="CD2177"/>
                </a:solidFill>
                <a:cs typeface="Times New Roman"/>
              </a:rPr>
              <a:t>i</a:t>
            </a:r>
            <a:r>
              <a:rPr sz="2400" spc="65" dirty="0">
                <a:solidFill>
                  <a:srgbClr val="CD2177"/>
                </a:solidFill>
                <a:cs typeface="Times New Roman"/>
              </a:rPr>
              <a:t>o</a:t>
            </a:r>
            <a:r>
              <a:rPr sz="2400" spc="45" dirty="0">
                <a:solidFill>
                  <a:srgbClr val="CD2177"/>
                </a:solidFill>
                <a:cs typeface="Times New Roman"/>
              </a:rPr>
              <a:t>n</a:t>
            </a:r>
            <a:r>
              <a:rPr sz="2400" spc="0" dirty="0">
                <a:solidFill>
                  <a:srgbClr val="CD2177"/>
                </a:solidFill>
                <a:cs typeface="Times New Roman"/>
              </a:rPr>
              <a:t>s</a:t>
            </a:r>
            <a:r>
              <a:rPr sz="2400" spc="-75" dirty="0">
                <a:solidFill>
                  <a:srgbClr val="CD2177"/>
                </a:solidFill>
                <a:cs typeface="Times New Roman"/>
              </a:rPr>
              <a:t> </a:t>
            </a:r>
            <a:r>
              <a:rPr sz="2400" spc="-100" dirty="0">
                <a:solidFill>
                  <a:srgbClr val="CD2177"/>
                </a:solidFill>
                <a:cs typeface="Times New Roman"/>
              </a:rPr>
              <a:t>M</a:t>
            </a:r>
            <a:r>
              <a:rPr sz="2400" spc="15" dirty="0">
                <a:solidFill>
                  <a:srgbClr val="CD2177"/>
                </a:solidFill>
                <a:cs typeface="Times New Roman"/>
              </a:rPr>
              <a:t>2</a:t>
            </a:r>
            <a:r>
              <a:rPr sz="2400" spc="-229" dirty="0">
                <a:solidFill>
                  <a:srgbClr val="CD2177"/>
                </a:solidFill>
                <a:cs typeface="Times New Roman"/>
              </a:rPr>
              <a:t>H</a:t>
            </a:r>
            <a:r>
              <a:rPr sz="2400" spc="-5" dirty="0">
                <a:solidFill>
                  <a:srgbClr val="CD2177"/>
                </a:solidFill>
                <a:cs typeface="Times New Roman"/>
              </a:rPr>
              <a:t>2</a:t>
            </a:r>
            <a:r>
              <a:rPr sz="2400" spc="-350" dirty="0">
                <a:solidFill>
                  <a:srgbClr val="CD2177"/>
                </a:solidFill>
                <a:cs typeface="Times New Roman"/>
              </a:rPr>
              <a:t>A</a:t>
            </a:r>
            <a:r>
              <a:rPr sz="2400" spc="-70" dirty="0">
                <a:solidFill>
                  <a:srgbClr val="CD2177"/>
                </a:solidFill>
                <a:cs typeface="Times New Roman"/>
              </a:rPr>
              <a:t> </a:t>
            </a:r>
            <a:r>
              <a:rPr sz="2400" spc="-30" dirty="0">
                <a:solidFill>
                  <a:srgbClr val="CD2177"/>
                </a:solidFill>
                <a:cs typeface="Times New Roman"/>
              </a:rPr>
              <a:t>:</a:t>
            </a:r>
            <a:endParaRPr sz="2400" dirty="0">
              <a:cs typeface="Times New Roman"/>
            </a:endParaRPr>
          </a:p>
          <a:p>
            <a:pPr marL="375285" indent="-170815">
              <a:lnSpc>
                <a:spcPts val="2755"/>
              </a:lnSpc>
              <a:spcBef>
                <a:spcPts val="35"/>
              </a:spcBef>
              <a:buClr>
                <a:srgbClr val="00B0F0"/>
              </a:buClr>
              <a:buSzPct val="131250"/>
              <a:buFont typeface="Arial"/>
              <a:buChar char="•"/>
              <a:tabLst>
                <a:tab pos="553085" algn="l"/>
              </a:tabLst>
            </a:pPr>
            <a:r>
              <a:rPr spc="-5" dirty="0">
                <a:cs typeface="Calibri"/>
              </a:rPr>
              <a:t>Réunion d’information avec ENEDIS et la mairie le 26 Janvier 2019</a:t>
            </a:r>
          </a:p>
          <a:p>
            <a:pPr marL="375285" indent="-170815">
              <a:lnSpc>
                <a:spcPts val="2160"/>
              </a:lnSpc>
              <a:buClr>
                <a:srgbClr val="00B0F0"/>
              </a:buClr>
              <a:buSzPct val="131250"/>
              <a:buFont typeface="Arial"/>
              <a:buChar char="•"/>
              <a:tabLst>
                <a:tab pos="553085" algn="l"/>
              </a:tabLst>
            </a:pPr>
            <a:r>
              <a:rPr spc="-5" dirty="0">
                <a:cs typeface="Calibri"/>
              </a:rPr>
              <a:t>Echanges mail avec interlocuteurs ENEDIS</a:t>
            </a:r>
          </a:p>
          <a:p>
            <a:pPr marL="375285" indent="-170815">
              <a:lnSpc>
                <a:spcPts val="2285"/>
              </a:lnSpc>
              <a:buClr>
                <a:srgbClr val="00B0F0"/>
              </a:buClr>
              <a:buSzPct val="131250"/>
              <a:buFont typeface="Arial"/>
              <a:buChar char="•"/>
              <a:tabLst>
                <a:tab pos="553085" algn="l"/>
              </a:tabLst>
            </a:pPr>
            <a:r>
              <a:rPr spc="-5" dirty="0">
                <a:cs typeface="Calibri"/>
              </a:rPr>
              <a:t>Déploiement prévisionnel identifié à ce jour :</a:t>
            </a:r>
          </a:p>
          <a:p>
            <a:pPr marL="641985" lvl="1" indent="-170815">
              <a:lnSpc>
                <a:spcPct val="100000"/>
              </a:lnSpc>
              <a:spcBef>
                <a:spcPts val="384"/>
              </a:spcBef>
              <a:buClr>
                <a:srgbClr val="00B0F0"/>
              </a:buClr>
              <a:buSzPct val="131250"/>
              <a:buFont typeface="Arial"/>
              <a:buChar char="•"/>
              <a:tabLst>
                <a:tab pos="553085" algn="l"/>
              </a:tabLst>
            </a:pPr>
            <a:r>
              <a:rPr spc="-5" dirty="0">
                <a:cs typeface="Calibri"/>
              </a:rPr>
              <a:t>Av des Etats Unis à compter d’avril 2020</a:t>
            </a:r>
          </a:p>
          <a:p>
            <a:pPr marL="457835" lvl="1" indent="-170815">
              <a:lnSpc>
                <a:spcPts val="800"/>
              </a:lnSpc>
              <a:spcBef>
                <a:spcPts val="3"/>
              </a:spcBef>
              <a:buClr>
                <a:srgbClr val="00B0F0"/>
              </a:buClr>
              <a:buSzPct val="131250"/>
              <a:buFont typeface="Arial"/>
              <a:buChar char="•"/>
              <a:tabLst>
                <a:tab pos="553085" algn="l"/>
              </a:tabLst>
            </a:pPr>
            <a:endParaRPr spc="-5" dirty="0">
              <a:cs typeface="Calibri"/>
            </a:endParaRPr>
          </a:p>
          <a:p>
            <a:pPr marL="641985" marR="12700" lvl="1" indent="-170815">
              <a:lnSpc>
                <a:spcPts val="2160"/>
              </a:lnSpc>
              <a:buClr>
                <a:srgbClr val="00B0F0"/>
              </a:buClr>
              <a:buSzPct val="131250"/>
              <a:buFont typeface="Arial"/>
              <a:buChar char="•"/>
              <a:tabLst>
                <a:tab pos="553085" algn="l"/>
              </a:tabLst>
            </a:pPr>
            <a:r>
              <a:rPr spc="-5" dirty="0">
                <a:cs typeface="Calibri"/>
              </a:rPr>
              <a:t>Rue Hélène Andrée, rue Marie Henriette et Chemin de Fausses Reposes à compter de novembre 2020.</a:t>
            </a:r>
          </a:p>
          <a:p>
            <a:pPr marL="572135" lvl="1" indent="-170815">
              <a:lnSpc>
                <a:spcPts val="1400"/>
              </a:lnSpc>
              <a:spcBef>
                <a:spcPts val="87"/>
              </a:spcBef>
              <a:buClr>
                <a:srgbClr val="00B0F0"/>
              </a:buClr>
              <a:buSzPct val="131250"/>
              <a:buFont typeface="Arial"/>
              <a:buChar char="•"/>
              <a:tabLst>
                <a:tab pos="553085" algn="l"/>
              </a:tabLst>
            </a:pPr>
            <a:endParaRPr spc="-5" dirty="0">
              <a:cs typeface="Calibri"/>
            </a:endParaRPr>
          </a:p>
          <a:p>
            <a:pPr marL="375285" indent="-170815">
              <a:lnSpc>
                <a:spcPts val="2755"/>
              </a:lnSpc>
              <a:buClr>
                <a:srgbClr val="00B0F0"/>
              </a:buClr>
              <a:buSzPct val="131250"/>
              <a:buFont typeface="Arial"/>
              <a:buChar char="•"/>
              <a:tabLst>
                <a:tab pos="553085" algn="l"/>
              </a:tabLst>
            </a:pPr>
            <a:r>
              <a:rPr spc="-5" dirty="0">
                <a:cs typeface="Calibri"/>
              </a:rPr>
              <a:t>L’installation du compteur a été rendu obligatoire par l’Etat</a:t>
            </a:r>
          </a:p>
          <a:p>
            <a:pPr marL="375285" indent="-170815">
              <a:lnSpc>
                <a:spcPts val="2285"/>
              </a:lnSpc>
              <a:buClr>
                <a:srgbClr val="00B0F0"/>
              </a:buClr>
              <a:buSzPct val="131250"/>
              <a:buFont typeface="Arial"/>
              <a:buChar char="•"/>
              <a:tabLst>
                <a:tab pos="553085" algn="l"/>
              </a:tabLst>
            </a:pPr>
            <a:r>
              <a:rPr spc="-5" dirty="0">
                <a:cs typeface="Calibri"/>
              </a:rPr>
              <a:t>Seules les personnes ayant leur compteur d’électricité dans leur propriété</a:t>
            </a:r>
          </a:p>
          <a:p>
            <a:pPr marL="356870" indent="-170815">
              <a:lnSpc>
                <a:spcPts val="1995"/>
              </a:lnSpc>
              <a:buClr>
                <a:srgbClr val="00B0F0"/>
              </a:buClr>
              <a:buSzPct val="131250"/>
              <a:buFont typeface="Arial"/>
              <a:buChar char="•"/>
              <a:tabLst>
                <a:tab pos="553085" algn="l"/>
              </a:tabLst>
            </a:pPr>
            <a:r>
              <a:rPr spc="-5" dirty="0">
                <a:cs typeface="Calibri"/>
              </a:rPr>
              <a:t>pourront refuser l’accès d’installation à ENEDIS.</a:t>
            </a:r>
          </a:p>
          <a:p>
            <a:pPr marL="375285" indent="-170815">
              <a:lnSpc>
                <a:spcPts val="2325"/>
              </a:lnSpc>
              <a:buClr>
                <a:srgbClr val="00B0F0"/>
              </a:buClr>
              <a:buSzPct val="131250"/>
              <a:buFont typeface="Arial"/>
              <a:buChar char="•"/>
              <a:tabLst>
                <a:tab pos="553085" algn="l"/>
              </a:tabLst>
            </a:pPr>
            <a:r>
              <a:rPr spc="-5" dirty="0">
                <a:cs typeface="Calibri"/>
              </a:rPr>
              <a:t>En 2021, si votre compteur n’a pas été changé et tombe en panne, il sera</a:t>
            </a:r>
          </a:p>
          <a:p>
            <a:pPr marL="356870" indent="-170815">
              <a:lnSpc>
                <a:spcPts val="2080"/>
              </a:lnSpc>
              <a:buClr>
                <a:srgbClr val="00B0F0"/>
              </a:buClr>
              <a:buSzPct val="131250"/>
              <a:buFont typeface="Arial"/>
              <a:buChar char="•"/>
              <a:tabLst>
                <a:tab pos="553085" algn="l"/>
              </a:tabLst>
            </a:pPr>
            <a:r>
              <a:rPr spc="-5" dirty="0">
                <a:cs typeface="Calibri"/>
              </a:rPr>
              <a:t>changé par un compteur Linky à vos frais.</a:t>
            </a:r>
          </a:p>
        </p:txBody>
      </p:sp>
      <p:sp>
        <p:nvSpPr>
          <p:cNvPr id="7" name="object 7"/>
          <p:cNvSpPr txBox="1"/>
          <p:nvPr/>
        </p:nvSpPr>
        <p:spPr>
          <a:xfrm>
            <a:off x="8081260" y="392211"/>
            <a:ext cx="1431925" cy="225425"/>
          </a:xfrm>
          <a:prstGeom prst="rect">
            <a:avLst/>
          </a:prstGeom>
        </p:spPr>
        <p:txBody>
          <a:bodyPr vert="horz" wrap="square" lIns="0" tIns="0" rIns="0" bIns="0" rtlCol="0">
            <a:noAutofit/>
          </a:bodyPr>
          <a:lstStyle/>
          <a:p>
            <a:pPr marL="12700">
              <a:lnSpc>
                <a:spcPct val="100000"/>
              </a:lnSpc>
            </a:pPr>
            <a:endParaRPr sz="1400" dirty="0">
              <a:latin typeface="Times New Roman"/>
              <a:cs typeface="Times New Roman"/>
            </a:endParaRPr>
          </a:p>
        </p:txBody>
      </p:sp>
      <p:sp>
        <p:nvSpPr>
          <p:cNvPr id="8" name="object 3">
            <a:extLst>
              <a:ext uri="{FF2B5EF4-FFF2-40B4-BE49-F238E27FC236}">
                <a16:creationId xmlns:a16="http://schemas.microsoft.com/office/drawing/2014/main" id="{1508943A-3695-4B6F-B360-8BB536878664}"/>
              </a:ext>
            </a:extLst>
          </p:cNvPr>
          <p:cNvSpPr/>
          <p:nvPr/>
        </p:nvSpPr>
        <p:spPr>
          <a:xfrm>
            <a:off x="8078723" y="728472"/>
            <a:ext cx="1731263" cy="60350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9" name="Espace réservé du numéro de diapositive 8">
            <a:extLst>
              <a:ext uri="{FF2B5EF4-FFF2-40B4-BE49-F238E27FC236}">
                <a16:creationId xmlns:a16="http://schemas.microsoft.com/office/drawing/2014/main" id="{31C5A226-FC88-4C6C-B29F-E73D3D2D6971}"/>
              </a:ext>
            </a:extLst>
          </p:cNvPr>
          <p:cNvSpPr>
            <a:spLocks noGrp="1"/>
          </p:cNvSpPr>
          <p:nvPr>
            <p:ph type="sldNum" sz="quarter" idx="7"/>
          </p:nvPr>
        </p:nvSpPr>
        <p:spPr/>
        <p:txBody>
          <a:bodyPr/>
          <a:lstStyle/>
          <a:p>
            <a:fld id="{B6F15528-21DE-4FAA-801E-634DDDAF4B2B}" type="slidenum">
              <a:rPr lang="fr-FR" smtClean="0"/>
              <a:t>18</a:t>
            </a:fld>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443216" y="562356"/>
            <a:ext cx="2473451" cy="918972"/>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4" name="object 4"/>
          <p:cNvSpPr txBox="1"/>
          <p:nvPr/>
        </p:nvSpPr>
        <p:spPr>
          <a:xfrm>
            <a:off x="1032740" y="972215"/>
            <a:ext cx="4167504" cy="546735"/>
          </a:xfrm>
          <a:prstGeom prst="rect">
            <a:avLst/>
          </a:prstGeom>
        </p:spPr>
        <p:txBody>
          <a:bodyPr vert="horz" wrap="square" lIns="0" tIns="0" rIns="0" bIns="0" rtlCol="0">
            <a:noAutofit/>
          </a:bodyPr>
          <a:lstStyle/>
          <a:p>
            <a:pPr marL="12700">
              <a:lnSpc>
                <a:spcPts val="4305"/>
              </a:lnSpc>
            </a:pPr>
            <a:r>
              <a:rPr sz="2400" b="1" spc="-5" dirty="0">
                <a:solidFill>
                  <a:srgbClr val="00AFEF"/>
                </a:solidFill>
                <a:ea typeface="+mj-ea"/>
                <a:cs typeface="Calibri"/>
              </a:rPr>
              <a:t>Conseil de quartier</a:t>
            </a:r>
          </a:p>
        </p:txBody>
      </p:sp>
      <p:sp>
        <p:nvSpPr>
          <p:cNvPr id="5" name="object 5"/>
          <p:cNvSpPr txBox="1"/>
          <p:nvPr/>
        </p:nvSpPr>
        <p:spPr>
          <a:xfrm>
            <a:off x="1354301" y="1856706"/>
            <a:ext cx="8074025" cy="3031490"/>
          </a:xfrm>
          <a:prstGeom prst="rect">
            <a:avLst/>
          </a:prstGeom>
        </p:spPr>
        <p:txBody>
          <a:bodyPr vert="horz" wrap="square" lIns="0" tIns="0" rIns="0" bIns="0" rtlCol="0">
            <a:noAutofit/>
          </a:bodyPr>
          <a:lstStyle/>
          <a:p>
            <a:pPr marL="127635" indent="-170815">
              <a:lnSpc>
                <a:spcPct val="100000"/>
              </a:lnSpc>
              <a:buClr>
                <a:srgbClr val="00B0F0"/>
              </a:buClr>
              <a:buSzPct val="131250"/>
              <a:buFont typeface="Arial"/>
              <a:buChar char="•"/>
              <a:tabLst>
                <a:tab pos="553085" algn="l"/>
              </a:tabLst>
            </a:pPr>
            <a:r>
              <a:rPr spc="-5" dirty="0">
                <a:cs typeface="Calibri"/>
              </a:rPr>
              <a:t>Participation de :</a:t>
            </a:r>
          </a:p>
          <a:p>
            <a:pPr marL="819150" indent="-170815">
              <a:lnSpc>
                <a:spcPts val="1850"/>
              </a:lnSpc>
              <a:buClr>
                <a:srgbClr val="00B0F0"/>
              </a:buClr>
              <a:buSzPct val="131250"/>
              <a:buFont typeface="Arial"/>
              <a:buChar char="•"/>
              <a:tabLst>
                <a:tab pos="553085" algn="l"/>
              </a:tabLst>
            </a:pPr>
            <a:r>
              <a:rPr spc="-5" dirty="0">
                <a:cs typeface="Calibri"/>
              </a:rPr>
              <a:t>Laurent Lefevre , représentant l’association M2H2A</a:t>
            </a:r>
          </a:p>
          <a:p>
            <a:pPr marL="635" indent="-170815">
              <a:lnSpc>
                <a:spcPts val="1000"/>
              </a:lnSpc>
              <a:buClr>
                <a:srgbClr val="00B0F0"/>
              </a:buClr>
              <a:buSzPct val="131250"/>
              <a:buFont typeface="Arial"/>
              <a:buChar char="•"/>
              <a:tabLst>
                <a:tab pos="553085" algn="l"/>
              </a:tabLst>
            </a:pPr>
            <a:endParaRPr spc="-5" dirty="0">
              <a:cs typeface="Calibri"/>
            </a:endParaRPr>
          </a:p>
          <a:p>
            <a:pPr marL="635" indent="-170815">
              <a:lnSpc>
                <a:spcPts val="1000"/>
              </a:lnSpc>
              <a:spcBef>
                <a:spcPts val="36"/>
              </a:spcBef>
              <a:buClr>
                <a:srgbClr val="00B0F0"/>
              </a:buClr>
              <a:buSzPct val="131250"/>
              <a:buFont typeface="Arial"/>
              <a:buChar char="•"/>
              <a:tabLst>
                <a:tab pos="553085" algn="l"/>
              </a:tabLst>
            </a:pPr>
            <a:endParaRPr spc="-5" dirty="0">
              <a:cs typeface="Calibri"/>
            </a:endParaRPr>
          </a:p>
          <a:p>
            <a:pPr marL="127635" indent="-170815">
              <a:lnSpc>
                <a:spcPct val="100000"/>
              </a:lnSpc>
              <a:buClr>
                <a:srgbClr val="00B0F0"/>
              </a:buClr>
              <a:buSzPct val="131250"/>
              <a:buFont typeface="Arial"/>
              <a:buChar char="•"/>
              <a:tabLst>
                <a:tab pos="553085" algn="l"/>
              </a:tabLst>
            </a:pPr>
            <a:r>
              <a:rPr spc="-5" dirty="0">
                <a:cs typeface="Calibri"/>
              </a:rPr>
              <a:t>Les objectifs du conseil de quartier sont :</a:t>
            </a:r>
          </a:p>
          <a:p>
            <a:pPr marL="819150" marR="1176655" indent="-170815">
              <a:lnSpc>
                <a:spcPct val="80000"/>
              </a:lnSpc>
              <a:spcBef>
                <a:spcPts val="315"/>
              </a:spcBef>
              <a:buClr>
                <a:srgbClr val="00B0F0"/>
              </a:buClr>
              <a:buSzPct val="131250"/>
              <a:buFont typeface="Arial"/>
              <a:buChar char="•"/>
              <a:tabLst>
                <a:tab pos="553085" algn="l"/>
              </a:tabLst>
            </a:pPr>
            <a:r>
              <a:rPr spc="-5" dirty="0">
                <a:cs typeface="Calibri"/>
              </a:rPr>
              <a:t>présentation d’informations, de projets intéressant le quartier par des représentants de la ville</a:t>
            </a:r>
          </a:p>
          <a:p>
            <a:pPr marL="819150" indent="-170815">
              <a:lnSpc>
                <a:spcPts val="1835"/>
              </a:lnSpc>
              <a:buClr>
                <a:srgbClr val="00B0F0"/>
              </a:buClr>
              <a:buSzPct val="131250"/>
              <a:buFont typeface="Arial"/>
              <a:buChar char="•"/>
              <a:tabLst>
                <a:tab pos="553085" algn="l"/>
              </a:tabLst>
            </a:pPr>
            <a:r>
              <a:rPr spc="-5" dirty="0">
                <a:cs typeface="Calibri"/>
              </a:rPr>
              <a:t>travaux de réflexion sur des thèmes touchant la vie du quartier</a:t>
            </a:r>
          </a:p>
          <a:p>
            <a:pPr marL="819150" indent="-170815">
              <a:lnSpc>
                <a:spcPts val="1835"/>
              </a:lnSpc>
              <a:buClr>
                <a:srgbClr val="00B0F0"/>
              </a:buClr>
              <a:buSzPct val="131250"/>
              <a:buFont typeface="Arial"/>
              <a:buChar char="•"/>
              <a:tabLst>
                <a:tab pos="553085" algn="l"/>
              </a:tabLst>
            </a:pPr>
            <a:r>
              <a:rPr spc="-5" dirty="0">
                <a:cs typeface="Calibri"/>
              </a:rPr>
              <a:t>remontée de problématiques à la mairie ( retours caméras, circulation, Phebus,.. )</a:t>
            </a:r>
          </a:p>
          <a:p>
            <a:pPr>
              <a:lnSpc>
                <a:spcPts val="1000"/>
              </a:lnSpc>
            </a:pPr>
            <a:endParaRPr sz="1000" dirty="0"/>
          </a:p>
          <a:p>
            <a:pPr>
              <a:lnSpc>
                <a:spcPts val="1000"/>
              </a:lnSpc>
            </a:pPr>
            <a:endParaRPr sz="1000" dirty="0"/>
          </a:p>
          <a:p>
            <a:pPr>
              <a:lnSpc>
                <a:spcPts val="1000"/>
              </a:lnSpc>
            </a:pPr>
            <a:endParaRPr sz="1000" dirty="0"/>
          </a:p>
          <a:p>
            <a:pPr>
              <a:lnSpc>
                <a:spcPts val="1200"/>
              </a:lnSpc>
              <a:spcBef>
                <a:spcPts val="71"/>
              </a:spcBef>
            </a:pPr>
            <a:endParaRPr sz="1200" dirty="0"/>
          </a:p>
          <a:p>
            <a:pPr marL="243205" marR="533400">
              <a:lnSpc>
                <a:spcPct val="100000"/>
              </a:lnSpc>
              <a:buClr>
                <a:srgbClr val="00B0F0"/>
              </a:buClr>
              <a:buSzPct val="131250"/>
              <a:tabLst>
                <a:tab pos="553085" algn="l"/>
              </a:tabLst>
            </a:pPr>
            <a:r>
              <a:rPr spc="-5" dirty="0">
                <a:cs typeface="Calibri"/>
              </a:rPr>
              <a:t>Nous sommes vos interlocuteurs !</a:t>
            </a:r>
          </a:p>
          <a:p>
            <a:pPr marL="243205" marR="533400">
              <a:lnSpc>
                <a:spcPts val="1835"/>
              </a:lnSpc>
              <a:buClr>
                <a:srgbClr val="00B0F0"/>
              </a:buClr>
              <a:buSzPct val="131250"/>
              <a:tabLst>
                <a:tab pos="553085" algn="l"/>
              </a:tabLst>
            </a:pPr>
            <a:r>
              <a:rPr spc="-5" dirty="0">
                <a:cs typeface="Calibri"/>
              </a:rPr>
              <a:t>N’hésitez pas à nous faire part de toutes vos problématiques !</a:t>
            </a:r>
          </a:p>
        </p:txBody>
      </p:sp>
      <p:sp>
        <p:nvSpPr>
          <p:cNvPr id="6" name="object 6"/>
          <p:cNvSpPr txBox="1"/>
          <p:nvPr/>
        </p:nvSpPr>
        <p:spPr>
          <a:xfrm>
            <a:off x="8309913" y="392211"/>
            <a:ext cx="623570" cy="225425"/>
          </a:xfrm>
          <a:prstGeom prst="rect">
            <a:avLst/>
          </a:prstGeom>
        </p:spPr>
        <p:txBody>
          <a:bodyPr vert="horz" wrap="square" lIns="0" tIns="0" rIns="0" bIns="0" rtlCol="0">
            <a:noAutofit/>
          </a:bodyPr>
          <a:lstStyle/>
          <a:p>
            <a:pPr marL="12700">
              <a:lnSpc>
                <a:spcPct val="100000"/>
              </a:lnSpc>
            </a:pPr>
            <a:endParaRPr sz="1400" dirty="0">
              <a:latin typeface="Times New Roman"/>
              <a:cs typeface="Times New Roman"/>
            </a:endParaRPr>
          </a:p>
        </p:txBody>
      </p:sp>
      <p:sp>
        <p:nvSpPr>
          <p:cNvPr id="9" name="object 6">
            <a:extLst>
              <a:ext uri="{FF2B5EF4-FFF2-40B4-BE49-F238E27FC236}">
                <a16:creationId xmlns:a16="http://schemas.microsoft.com/office/drawing/2014/main" id="{54E2ECEB-A4EF-4C69-B97C-27C2C278C0DD}"/>
              </a:ext>
            </a:extLst>
          </p:cNvPr>
          <p:cNvSpPr/>
          <p:nvPr/>
        </p:nvSpPr>
        <p:spPr>
          <a:xfrm>
            <a:off x="920750" y="4493346"/>
            <a:ext cx="582168" cy="762000"/>
          </a:xfrm>
          <a:custGeom>
            <a:avLst/>
            <a:gdLst/>
            <a:ahLst/>
            <a:cxnLst/>
            <a:rect l="l" t="t" r="r" b="b"/>
            <a:pathLst>
              <a:path w="582168" h="762000">
                <a:moveTo>
                  <a:pt x="289559" y="0"/>
                </a:moveTo>
                <a:lnTo>
                  <a:pt x="289559" y="188975"/>
                </a:lnTo>
                <a:lnTo>
                  <a:pt x="0" y="188975"/>
                </a:lnTo>
                <a:lnTo>
                  <a:pt x="0" y="569976"/>
                </a:lnTo>
                <a:lnTo>
                  <a:pt x="289559" y="569976"/>
                </a:lnTo>
                <a:lnTo>
                  <a:pt x="289559" y="762000"/>
                </a:lnTo>
                <a:lnTo>
                  <a:pt x="582168" y="381000"/>
                </a:lnTo>
                <a:lnTo>
                  <a:pt x="289559" y="0"/>
                </a:lnTo>
                <a:close/>
              </a:path>
            </a:pathLst>
          </a:custGeom>
          <a:solidFill>
            <a:srgbClr val="00B0F0"/>
          </a:solidFill>
          <a:ln>
            <a:solidFill>
              <a:srgbClr val="00B0F0"/>
            </a:solidFill>
          </a:ln>
        </p:spPr>
        <p:txBody>
          <a:bodyPr wrap="square" lIns="0" tIns="0" rIns="0" bIns="0" rtlCol="0">
            <a:noAutofit/>
          </a:bodyPr>
          <a:lstStyle/>
          <a:p>
            <a:endParaRPr/>
          </a:p>
        </p:txBody>
      </p:sp>
      <p:sp>
        <p:nvSpPr>
          <p:cNvPr id="10" name="Espace réservé du numéro de diapositive 9">
            <a:extLst>
              <a:ext uri="{FF2B5EF4-FFF2-40B4-BE49-F238E27FC236}">
                <a16:creationId xmlns:a16="http://schemas.microsoft.com/office/drawing/2014/main" id="{EDD1999D-B820-4F51-9D0D-0C5F7298516E}"/>
              </a:ext>
            </a:extLst>
          </p:cNvPr>
          <p:cNvSpPr>
            <a:spLocks noGrp="1"/>
          </p:cNvSpPr>
          <p:nvPr>
            <p:ph type="sldNum" sz="quarter" idx="7"/>
          </p:nvPr>
        </p:nvSpPr>
        <p:spPr/>
        <p:txBody>
          <a:bodyPr/>
          <a:lstStyle/>
          <a:p>
            <a:fld id="{B6F15528-21DE-4FAA-801E-634DDDAF4B2B}" type="slidenum">
              <a:rPr lang="fr-FR" smtClean="0"/>
              <a:t>19</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342632" y="640079"/>
            <a:ext cx="2574035" cy="95859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4" name="object 4"/>
          <p:cNvSpPr txBox="1">
            <a:spLocks noGrp="1"/>
          </p:cNvSpPr>
          <p:nvPr>
            <p:ph type="title"/>
          </p:nvPr>
        </p:nvSpPr>
        <p:spPr>
          <a:prstGeom prst="rect">
            <a:avLst/>
          </a:prstGeom>
        </p:spPr>
        <p:txBody>
          <a:bodyPr vert="horz" wrap="square" lIns="0" tIns="119376" rIns="0" bIns="0" rtlCol="0">
            <a:noAutofit/>
          </a:bodyPr>
          <a:lstStyle/>
          <a:p>
            <a:pPr marL="12700">
              <a:lnSpc>
                <a:spcPct val="100000"/>
              </a:lnSpc>
            </a:pPr>
            <a:r>
              <a:rPr sz="3600" b="1" spc="-5" dirty="0">
                <a:solidFill>
                  <a:srgbClr val="330066"/>
                </a:solidFill>
                <a:latin typeface="+mn-lt"/>
                <a:ea typeface="+mn-ea"/>
                <a:cs typeface="Arial"/>
              </a:rPr>
              <a:t>Ordre du jour</a:t>
            </a:r>
          </a:p>
        </p:txBody>
      </p:sp>
      <p:sp>
        <p:nvSpPr>
          <p:cNvPr id="5" name="object 5"/>
          <p:cNvSpPr txBox="1"/>
          <p:nvPr/>
        </p:nvSpPr>
        <p:spPr>
          <a:xfrm>
            <a:off x="1895346" y="2161511"/>
            <a:ext cx="3902204" cy="3162935"/>
          </a:xfrm>
          <a:prstGeom prst="rect">
            <a:avLst/>
          </a:prstGeom>
        </p:spPr>
        <p:txBody>
          <a:bodyPr vert="horz" wrap="square" lIns="0" tIns="0" rIns="0" bIns="0" rtlCol="0">
            <a:noAutofit/>
          </a:bodyPr>
          <a:lstStyle/>
          <a:p>
            <a:pPr marL="469265" indent="-457200">
              <a:lnSpc>
                <a:spcPct val="100000"/>
              </a:lnSpc>
              <a:buClr>
                <a:srgbClr val="00B0F0"/>
              </a:buClr>
              <a:buSzPct val="69230"/>
              <a:buFont typeface="Arial" panose="020B0604020202020204" pitchFamily="34" charset="0"/>
              <a:buChar char="•"/>
              <a:tabLst>
                <a:tab pos="355600" algn="l"/>
              </a:tabLst>
            </a:pPr>
            <a:r>
              <a:rPr sz="2600" spc="-20" dirty="0">
                <a:cs typeface="Arial"/>
              </a:rPr>
              <a:t>Rapport moral</a:t>
            </a:r>
          </a:p>
          <a:p>
            <a:pPr marL="171450" indent="-171450">
              <a:lnSpc>
                <a:spcPts val="1000"/>
              </a:lnSpc>
              <a:buClr>
                <a:srgbClr val="00B0F0"/>
              </a:buClr>
              <a:buFont typeface="Arial" panose="020B0604020202020204" pitchFamily="34" charset="0"/>
              <a:buChar char="•"/>
            </a:pPr>
            <a:endParaRPr sz="2600" spc="-20" dirty="0">
              <a:cs typeface="Arial"/>
            </a:endParaRPr>
          </a:p>
          <a:p>
            <a:pPr marL="171450" indent="-171450">
              <a:lnSpc>
                <a:spcPts val="1000"/>
              </a:lnSpc>
              <a:buClr>
                <a:srgbClr val="00B0F0"/>
              </a:buClr>
              <a:buFont typeface="Arial" panose="020B0604020202020204" pitchFamily="34" charset="0"/>
              <a:buChar char="•"/>
            </a:pPr>
            <a:endParaRPr sz="2600" spc="-20" dirty="0">
              <a:cs typeface="Arial"/>
            </a:endParaRPr>
          </a:p>
          <a:p>
            <a:pPr marL="171450" indent="-171450">
              <a:lnSpc>
                <a:spcPts val="1000"/>
              </a:lnSpc>
              <a:buClr>
                <a:srgbClr val="00B0F0"/>
              </a:buClr>
              <a:buFont typeface="Arial" panose="020B0604020202020204" pitchFamily="34" charset="0"/>
              <a:buChar char="•"/>
            </a:pPr>
            <a:endParaRPr sz="2600" spc="-20" dirty="0">
              <a:cs typeface="Arial"/>
            </a:endParaRPr>
          </a:p>
          <a:p>
            <a:pPr marL="171450" indent="-171450">
              <a:lnSpc>
                <a:spcPts val="1100"/>
              </a:lnSpc>
              <a:spcBef>
                <a:spcPts val="16"/>
              </a:spcBef>
              <a:buClr>
                <a:srgbClr val="00B0F0"/>
              </a:buClr>
              <a:buFont typeface="Arial" panose="020B0604020202020204" pitchFamily="34" charset="0"/>
              <a:buChar char="•"/>
            </a:pPr>
            <a:endParaRPr sz="2600" spc="-20" dirty="0">
              <a:cs typeface="Arial"/>
            </a:endParaRPr>
          </a:p>
          <a:p>
            <a:pPr marL="469265" indent="-457200">
              <a:lnSpc>
                <a:spcPct val="100000"/>
              </a:lnSpc>
              <a:buClr>
                <a:srgbClr val="00B0F0"/>
              </a:buClr>
              <a:buSzPct val="69230"/>
              <a:buFont typeface="Arial" panose="020B0604020202020204" pitchFamily="34" charset="0"/>
              <a:buChar char="•"/>
              <a:tabLst>
                <a:tab pos="355600" algn="l"/>
              </a:tabLst>
            </a:pPr>
            <a:r>
              <a:rPr sz="2600" spc="-20" dirty="0">
                <a:cs typeface="Arial"/>
              </a:rPr>
              <a:t>Rapport financier</a:t>
            </a:r>
          </a:p>
          <a:p>
            <a:pPr marL="171450" indent="-171450">
              <a:lnSpc>
                <a:spcPts val="1000"/>
              </a:lnSpc>
              <a:buClr>
                <a:srgbClr val="00B0F0"/>
              </a:buClr>
              <a:buFont typeface="Arial" panose="020B0604020202020204" pitchFamily="34" charset="0"/>
              <a:buChar char="•"/>
            </a:pPr>
            <a:endParaRPr sz="2600" spc="-20" dirty="0">
              <a:cs typeface="Arial"/>
            </a:endParaRPr>
          </a:p>
          <a:p>
            <a:pPr marL="171450" indent="-171450">
              <a:lnSpc>
                <a:spcPts val="1000"/>
              </a:lnSpc>
              <a:buClr>
                <a:srgbClr val="00B0F0"/>
              </a:buClr>
              <a:buFont typeface="Arial" panose="020B0604020202020204" pitchFamily="34" charset="0"/>
              <a:buChar char="•"/>
            </a:pPr>
            <a:endParaRPr sz="2600" spc="-20" dirty="0">
              <a:cs typeface="Arial"/>
            </a:endParaRPr>
          </a:p>
          <a:p>
            <a:pPr marL="171450" indent="-171450">
              <a:lnSpc>
                <a:spcPts val="1000"/>
              </a:lnSpc>
              <a:buClr>
                <a:srgbClr val="00B0F0"/>
              </a:buClr>
              <a:buFont typeface="Arial" panose="020B0604020202020204" pitchFamily="34" charset="0"/>
              <a:buChar char="•"/>
            </a:pPr>
            <a:endParaRPr sz="2600" spc="-20" dirty="0">
              <a:cs typeface="Arial"/>
            </a:endParaRPr>
          </a:p>
          <a:p>
            <a:pPr marL="171450" indent="-171450">
              <a:lnSpc>
                <a:spcPts val="1100"/>
              </a:lnSpc>
              <a:spcBef>
                <a:spcPts val="16"/>
              </a:spcBef>
              <a:buClr>
                <a:srgbClr val="00B0F0"/>
              </a:buClr>
              <a:buFont typeface="Arial" panose="020B0604020202020204" pitchFamily="34" charset="0"/>
              <a:buChar char="•"/>
            </a:pPr>
            <a:endParaRPr sz="2600" spc="-20" dirty="0">
              <a:cs typeface="Arial"/>
            </a:endParaRPr>
          </a:p>
          <a:p>
            <a:pPr marL="469265" indent="-457200">
              <a:lnSpc>
                <a:spcPct val="100000"/>
              </a:lnSpc>
              <a:buClr>
                <a:srgbClr val="00B0F0"/>
              </a:buClr>
              <a:buSzPct val="69230"/>
              <a:buFont typeface="Arial" panose="020B0604020202020204" pitchFamily="34" charset="0"/>
              <a:buChar char="•"/>
              <a:tabLst>
                <a:tab pos="355600" algn="l"/>
              </a:tabLst>
            </a:pPr>
            <a:r>
              <a:rPr sz="2600" spc="-20" dirty="0">
                <a:cs typeface="Arial"/>
              </a:rPr>
              <a:t>Résolutions</a:t>
            </a:r>
          </a:p>
          <a:p>
            <a:pPr marL="171450" indent="-171450">
              <a:lnSpc>
                <a:spcPts val="1000"/>
              </a:lnSpc>
              <a:buClr>
                <a:srgbClr val="00B0F0"/>
              </a:buClr>
              <a:buFont typeface="Arial" panose="020B0604020202020204" pitchFamily="34" charset="0"/>
              <a:buChar char="•"/>
            </a:pPr>
            <a:endParaRPr sz="2600" spc="-20" dirty="0">
              <a:cs typeface="Arial"/>
            </a:endParaRPr>
          </a:p>
          <a:p>
            <a:pPr marL="171450" indent="-171450">
              <a:lnSpc>
                <a:spcPts val="1000"/>
              </a:lnSpc>
              <a:buClr>
                <a:srgbClr val="00B0F0"/>
              </a:buClr>
              <a:buFont typeface="Arial" panose="020B0604020202020204" pitchFamily="34" charset="0"/>
              <a:buChar char="•"/>
            </a:pPr>
            <a:endParaRPr sz="2600" spc="-20" dirty="0">
              <a:cs typeface="Arial"/>
            </a:endParaRPr>
          </a:p>
          <a:p>
            <a:pPr marL="171450" indent="-171450">
              <a:lnSpc>
                <a:spcPts val="1000"/>
              </a:lnSpc>
              <a:buClr>
                <a:srgbClr val="00B0F0"/>
              </a:buClr>
              <a:buFont typeface="Arial" panose="020B0604020202020204" pitchFamily="34" charset="0"/>
              <a:buChar char="•"/>
            </a:pPr>
            <a:endParaRPr sz="2600" spc="-20" dirty="0">
              <a:cs typeface="Arial"/>
            </a:endParaRPr>
          </a:p>
          <a:p>
            <a:pPr marL="171450" indent="-171450">
              <a:lnSpc>
                <a:spcPts val="1100"/>
              </a:lnSpc>
              <a:spcBef>
                <a:spcPts val="3"/>
              </a:spcBef>
              <a:buClr>
                <a:srgbClr val="00B0F0"/>
              </a:buClr>
              <a:buFont typeface="Arial" panose="020B0604020202020204" pitchFamily="34" charset="0"/>
              <a:buChar char="•"/>
            </a:pPr>
            <a:endParaRPr sz="2600" spc="-20" dirty="0">
              <a:cs typeface="Arial"/>
            </a:endParaRPr>
          </a:p>
          <a:p>
            <a:pPr marL="469265" indent="-457200">
              <a:lnSpc>
                <a:spcPct val="100000"/>
              </a:lnSpc>
              <a:buClr>
                <a:srgbClr val="00B0F0"/>
              </a:buClr>
              <a:buSzPct val="69230"/>
              <a:buFont typeface="Arial" panose="020B0604020202020204" pitchFamily="34" charset="0"/>
              <a:buChar char="•"/>
              <a:tabLst>
                <a:tab pos="355600" algn="l"/>
              </a:tabLst>
            </a:pPr>
            <a:r>
              <a:rPr sz="2600" spc="-20" dirty="0">
                <a:cs typeface="Arial"/>
              </a:rPr>
              <a:t>Questions /Réponses</a:t>
            </a:r>
          </a:p>
        </p:txBody>
      </p:sp>
      <p:sp>
        <p:nvSpPr>
          <p:cNvPr id="7" name="Espace réservé du numéro de diapositive 6">
            <a:extLst>
              <a:ext uri="{FF2B5EF4-FFF2-40B4-BE49-F238E27FC236}">
                <a16:creationId xmlns:a16="http://schemas.microsoft.com/office/drawing/2014/main" id="{6636BD0A-0D0A-485D-BD40-E3D94794988E}"/>
              </a:ext>
            </a:extLst>
          </p:cNvPr>
          <p:cNvSpPr>
            <a:spLocks noGrp="1"/>
          </p:cNvSpPr>
          <p:nvPr>
            <p:ph type="sldNum" sz="quarter" idx="7"/>
          </p:nvPr>
        </p:nvSpPr>
        <p:spPr/>
        <p:txBody>
          <a:bodyPr/>
          <a:lstStyle/>
          <a:p>
            <a:fld id="{B6F15528-21DE-4FAA-801E-634DDDAF4B2B}" type="slidenum">
              <a:rPr lang="fr-FR" smtClean="0"/>
              <a:t>2</a:t>
            </a:fld>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443216" y="562356"/>
            <a:ext cx="2473451" cy="918972"/>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3" name="object 3"/>
          <p:cNvSpPr txBox="1"/>
          <p:nvPr/>
        </p:nvSpPr>
        <p:spPr>
          <a:xfrm>
            <a:off x="9215023" y="6641006"/>
            <a:ext cx="165735" cy="164465"/>
          </a:xfrm>
          <a:prstGeom prst="rect">
            <a:avLst/>
          </a:prstGeom>
        </p:spPr>
        <p:txBody>
          <a:bodyPr vert="horz" wrap="square" lIns="0" tIns="0" rIns="0" bIns="0" rtlCol="0">
            <a:noAutofit/>
          </a:bodyPr>
          <a:lstStyle/>
          <a:p>
            <a:pPr marL="12700">
              <a:lnSpc>
                <a:spcPct val="100000"/>
              </a:lnSpc>
            </a:pPr>
            <a:r>
              <a:rPr sz="1000" spc="40" dirty="0">
                <a:latin typeface="Times New Roman"/>
                <a:cs typeface="Times New Roman"/>
              </a:rPr>
              <a:t>3</a:t>
            </a:r>
            <a:r>
              <a:rPr sz="1000" spc="50" dirty="0">
                <a:latin typeface="Times New Roman"/>
                <a:cs typeface="Times New Roman"/>
              </a:rPr>
              <a:t>0</a:t>
            </a:r>
            <a:endParaRPr sz="1000">
              <a:latin typeface="Times New Roman"/>
              <a:cs typeface="Times New Roman"/>
            </a:endParaRPr>
          </a:p>
        </p:txBody>
      </p:sp>
      <p:sp>
        <p:nvSpPr>
          <p:cNvPr id="4" name="object 4"/>
          <p:cNvSpPr txBox="1"/>
          <p:nvPr/>
        </p:nvSpPr>
        <p:spPr>
          <a:xfrm>
            <a:off x="1032740" y="573060"/>
            <a:ext cx="5506085" cy="957580"/>
          </a:xfrm>
          <a:prstGeom prst="rect">
            <a:avLst/>
          </a:prstGeom>
        </p:spPr>
        <p:txBody>
          <a:bodyPr vert="horz" wrap="square" lIns="0" tIns="0" rIns="0" bIns="0" rtlCol="0">
            <a:noAutofit/>
          </a:bodyPr>
          <a:lstStyle/>
          <a:p>
            <a:pPr marL="12700">
              <a:lnSpc>
                <a:spcPts val="4305"/>
              </a:lnSpc>
            </a:pPr>
            <a:r>
              <a:rPr sz="2400" b="1" spc="-5" dirty="0">
                <a:solidFill>
                  <a:srgbClr val="00AFEF"/>
                </a:solidFill>
                <a:ea typeface="+mj-ea"/>
                <a:cs typeface="Calibri"/>
              </a:rPr>
              <a:t>Conseil de quartier</a:t>
            </a:r>
            <a:endParaRPr lang="fr-FR" sz="2400" b="1" spc="-5" dirty="0">
              <a:solidFill>
                <a:srgbClr val="00AFEF"/>
              </a:solidFill>
              <a:ea typeface="+mj-ea"/>
              <a:cs typeface="Calibri"/>
            </a:endParaRPr>
          </a:p>
          <a:p>
            <a:pPr marL="12700">
              <a:lnSpc>
                <a:spcPts val="4305"/>
              </a:lnSpc>
            </a:pPr>
            <a:r>
              <a:rPr spc="-5" dirty="0">
                <a:cs typeface="Calibri"/>
              </a:rPr>
              <a:t>3 réunions organisées depuis la dernière AG</a:t>
            </a:r>
          </a:p>
        </p:txBody>
      </p:sp>
      <p:sp>
        <p:nvSpPr>
          <p:cNvPr id="5" name="object 5"/>
          <p:cNvSpPr txBox="1">
            <a:spLocks noGrp="1"/>
          </p:cNvSpPr>
          <p:nvPr>
            <p:ph type="body" idx="1"/>
          </p:nvPr>
        </p:nvSpPr>
        <p:spPr>
          <a:xfrm>
            <a:off x="920750" y="1616473"/>
            <a:ext cx="8995917" cy="4525555"/>
          </a:xfrm>
          <a:prstGeom prst="rect">
            <a:avLst/>
          </a:prstGeom>
        </p:spPr>
        <p:txBody>
          <a:bodyPr vert="horz" wrap="square" lIns="0" tIns="0" rIns="0" bIns="0" rtlCol="0">
            <a:noAutofit/>
          </a:bodyPr>
          <a:lstStyle/>
          <a:p>
            <a:pPr marL="474980" marR="12700" indent="-170815">
              <a:lnSpc>
                <a:spcPct val="100000"/>
              </a:lnSpc>
              <a:buClr>
                <a:srgbClr val="00B0F0"/>
              </a:buClr>
              <a:buSzPct val="131250"/>
              <a:buFont typeface="Arial"/>
              <a:buChar char="•"/>
              <a:tabLst>
                <a:tab pos="553085" algn="l"/>
              </a:tabLst>
            </a:pPr>
            <a:r>
              <a:rPr sz="1600" spc="-5" dirty="0">
                <a:cs typeface="Calibri"/>
              </a:rPr>
              <a:t>1er  avril 2019 : réflexion sur la rue Saint-Nicolas et le carrefour Saint-Nicolas, Bonne Aventure, Bazin</a:t>
            </a:r>
          </a:p>
          <a:p>
            <a:pPr marL="959485" marR="255270" lvl="1" indent="-170815">
              <a:lnSpc>
                <a:spcPct val="100000"/>
              </a:lnSpc>
              <a:spcBef>
                <a:spcPts val="300"/>
              </a:spcBef>
              <a:buClr>
                <a:srgbClr val="00B0F0"/>
              </a:buClr>
              <a:buSzPct val="131250"/>
              <a:buFont typeface="Arial"/>
              <a:buChar char="•"/>
              <a:tabLst>
                <a:tab pos="553085" algn="l"/>
              </a:tabLst>
            </a:pPr>
            <a:r>
              <a:rPr sz="1600" spc="-5" dirty="0">
                <a:cs typeface="Calibri"/>
              </a:rPr>
              <a:t>objectifs présentés : Confort des piétons avec l’élargissement des trottoirs,  Sécurisation des déplacements, Embellissement de la rue,  Faciliter la circulation,  Aménager un parvis devant l’église, Conserver le stationnement</a:t>
            </a:r>
          </a:p>
          <a:p>
            <a:pPr marL="959485" lvl="1" indent="-170815">
              <a:lnSpc>
                <a:spcPct val="100000"/>
              </a:lnSpc>
              <a:buClr>
                <a:srgbClr val="00B0F0"/>
              </a:buClr>
              <a:buSzPct val="131250"/>
              <a:buFont typeface="Arial"/>
              <a:buChar char="•"/>
              <a:tabLst>
                <a:tab pos="553085" algn="l"/>
              </a:tabLst>
            </a:pPr>
            <a:r>
              <a:rPr sz="1600" spc="-5" dirty="0">
                <a:cs typeface="Calibri"/>
              </a:rPr>
              <a:t>Par ailleurs, demande par M2H2A d’un bilan de l’installation des caméras sur le quartier.</a:t>
            </a:r>
          </a:p>
          <a:p>
            <a:pPr marL="474980" marR="104775" indent="-170815">
              <a:lnSpc>
                <a:spcPct val="100000"/>
              </a:lnSpc>
              <a:buClr>
                <a:srgbClr val="00B0F0"/>
              </a:buClr>
              <a:buSzPct val="131250"/>
              <a:buFont typeface="Arial"/>
              <a:buChar char="•"/>
              <a:tabLst>
                <a:tab pos="553085" algn="l"/>
              </a:tabLst>
            </a:pPr>
            <a:r>
              <a:rPr sz="1600" spc="-5" dirty="0">
                <a:cs typeface="Calibri"/>
              </a:rPr>
              <a:t>17 juin 2019 : présentation du projet de réaménagement de la rue Saint Nicolas =&gt; participation de M2H2A dans les reflexions =&gt; les travaux commenceront en </a:t>
            </a:r>
            <a:r>
              <a:rPr sz="1600" spc="-5" dirty="0" err="1">
                <a:cs typeface="Calibri"/>
              </a:rPr>
              <a:t>juin</a:t>
            </a:r>
            <a:r>
              <a:rPr sz="1600" spc="-5" dirty="0">
                <a:cs typeface="Calibri"/>
              </a:rPr>
              <a:t> 2020</a:t>
            </a:r>
          </a:p>
          <a:p>
            <a:pPr marL="474980" marR="20955" indent="-170815">
              <a:lnSpc>
                <a:spcPct val="100000"/>
              </a:lnSpc>
              <a:buClr>
                <a:srgbClr val="00B0F0"/>
              </a:buClr>
              <a:buSzPct val="131250"/>
              <a:buFont typeface="Arial"/>
              <a:buChar char="•"/>
              <a:tabLst>
                <a:tab pos="553085" algn="l"/>
              </a:tabLst>
            </a:pPr>
            <a:r>
              <a:rPr sz="1600" spc="-5" dirty="0">
                <a:cs typeface="Calibri"/>
              </a:rPr>
              <a:t>Présentation du projet Habitants « Espace Soligratuit » ou « Magasin pour rien » au bâtiment T du quartier Bernard de Jussieu, 14 rue Hector Berlioz, depuis lundi 3 juin. Ce projet est axé autour de trois objectifs : 1 - aider les personnes en situation de précarité en leur permettant d'acquérir des objets de nécessité mais aussi de décoration gratuitement. 2 - impliquer les habitants dans des actions de quartier solidaires 3 - lutter contre le gaspillage et la surconsommation. Vous pouvez y amener vaisselle, peluches, jouets, vêtements, téléphones, outils ménagers, matériel hi-fi…. Il est ouvert le lundi de 10h à 13h, le jeudi de 15h30 à 18h30, le samedi de 10h à 16h.</a:t>
            </a:r>
            <a:endParaRPr lang="fr-FR" sz="1600" spc="-5" dirty="0">
              <a:cs typeface="Calibri"/>
            </a:endParaRPr>
          </a:p>
          <a:p>
            <a:pPr marL="474980" marR="20955" indent="-170815">
              <a:lnSpc>
                <a:spcPct val="100000"/>
              </a:lnSpc>
              <a:buClr>
                <a:srgbClr val="00B0F0"/>
              </a:buClr>
              <a:buSzPct val="131250"/>
              <a:buFont typeface="Arial"/>
              <a:buChar char="•"/>
              <a:tabLst>
                <a:tab pos="553085" algn="l"/>
              </a:tabLst>
            </a:pPr>
            <a:r>
              <a:rPr lang="fr-FR" sz="1600" spc="-5" dirty="0">
                <a:cs typeface="Calibri"/>
              </a:rPr>
              <a:t>Pas de conseil de quartier ensuite du fait de l’entrée dans la période électorale</a:t>
            </a:r>
            <a:endParaRPr sz="1600" spc="-5" dirty="0">
              <a:cs typeface="Calibri"/>
            </a:endParaRPr>
          </a:p>
          <a:p>
            <a:pPr marL="474980" indent="-170815">
              <a:lnSpc>
                <a:spcPct val="100000"/>
              </a:lnSpc>
              <a:buClr>
                <a:srgbClr val="00B0F0"/>
              </a:buClr>
              <a:buSzPct val="131250"/>
              <a:buFont typeface="Arial"/>
              <a:buChar char="•"/>
              <a:tabLst>
                <a:tab pos="553085" algn="l"/>
              </a:tabLst>
            </a:pPr>
            <a:r>
              <a:rPr sz="1600" spc="-5" dirty="0">
                <a:cs typeface="Calibri"/>
              </a:rPr>
              <a:t>16 septembre 2019 : point après le lancement des nouveaux tracés de bus</a:t>
            </a:r>
          </a:p>
          <a:p>
            <a:pPr marL="502285" marR="152400" indent="-170815">
              <a:lnSpc>
                <a:spcPct val="100000"/>
              </a:lnSpc>
              <a:spcBef>
                <a:spcPts val="300"/>
              </a:spcBef>
              <a:buClr>
                <a:srgbClr val="00B0F0"/>
              </a:buClr>
              <a:buSzPct val="131250"/>
              <a:buFont typeface="Arial"/>
              <a:buChar char="•"/>
              <a:tabLst>
                <a:tab pos="553085" algn="l"/>
              </a:tabLst>
            </a:pPr>
            <a:r>
              <a:rPr sz="1600" spc="-5" dirty="0">
                <a:cs typeface="Calibri"/>
              </a:rPr>
              <a:t>Nota : notre demande de déviation de la ligne 1 a été régulièrement évoquée dés l’ébauche du projet en 2018 .</a:t>
            </a:r>
          </a:p>
        </p:txBody>
      </p:sp>
      <p:sp>
        <p:nvSpPr>
          <p:cNvPr id="7" name="object 7"/>
          <p:cNvSpPr txBox="1"/>
          <p:nvPr/>
        </p:nvSpPr>
        <p:spPr>
          <a:xfrm>
            <a:off x="8570454" y="427211"/>
            <a:ext cx="623570" cy="225425"/>
          </a:xfrm>
          <a:prstGeom prst="rect">
            <a:avLst/>
          </a:prstGeom>
        </p:spPr>
        <p:txBody>
          <a:bodyPr vert="horz" wrap="square" lIns="0" tIns="0" rIns="0" bIns="0" rtlCol="0">
            <a:noAutofit/>
          </a:bodyPr>
          <a:lstStyle/>
          <a:p>
            <a:pPr marL="12700">
              <a:lnSpc>
                <a:spcPct val="100000"/>
              </a:lnSpc>
            </a:pPr>
            <a:endParaRPr sz="1400" dirty="0">
              <a:latin typeface="Times New Roman"/>
              <a:cs typeface="Times New Roman"/>
            </a:endParaRPr>
          </a:p>
        </p:txBody>
      </p:sp>
      <p:sp>
        <p:nvSpPr>
          <p:cNvPr id="9" name="Espace réservé du numéro de diapositive 8">
            <a:extLst>
              <a:ext uri="{FF2B5EF4-FFF2-40B4-BE49-F238E27FC236}">
                <a16:creationId xmlns:a16="http://schemas.microsoft.com/office/drawing/2014/main" id="{46FC5745-1329-472F-8E2D-3587841F51F7}"/>
              </a:ext>
            </a:extLst>
          </p:cNvPr>
          <p:cNvSpPr>
            <a:spLocks noGrp="1"/>
          </p:cNvSpPr>
          <p:nvPr>
            <p:ph type="sldNum" sz="quarter" idx="7"/>
          </p:nvPr>
        </p:nvSpPr>
        <p:spPr/>
        <p:txBody>
          <a:bodyPr/>
          <a:lstStyle/>
          <a:p>
            <a:fld id="{B6F15528-21DE-4FAA-801E-634DDDAF4B2B}" type="slidenum">
              <a:rPr lang="fr-FR" smtClean="0"/>
              <a:t>20</a:t>
            </a:fld>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443216" y="562356"/>
            <a:ext cx="2473451" cy="918972"/>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4" name="object 4"/>
          <p:cNvSpPr txBox="1"/>
          <p:nvPr/>
        </p:nvSpPr>
        <p:spPr>
          <a:xfrm>
            <a:off x="1032676" y="674103"/>
            <a:ext cx="2569210" cy="531495"/>
          </a:xfrm>
          <a:prstGeom prst="rect">
            <a:avLst/>
          </a:prstGeom>
        </p:spPr>
        <p:txBody>
          <a:bodyPr vert="horz" wrap="square" lIns="0" tIns="0" rIns="0" bIns="0" rtlCol="0">
            <a:noAutofit/>
          </a:bodyPr>
          <a:lstStyle/>
          <a:p>
            <a:pPr marL="12700">
              <a:lnSpc>
                <a:spcPts val="4185"/>
              </a:lnSpc>
            </a:pPr>
            <a:r>
              <a:rPr sz="3600" b="1" spc="-25" dirty="0">
                <a:solidFill>
                  <a:srgbClr val="330066"/>
                </a:solidFill>
                <a:cs typeface="Arial"/>
              </a:rPr>
              <a:t>Résolutions</a:t>
            </a:r>
          </a:p>
        </p:txBody>
      </p:sp>
      <p:sp>
        <p:nvSpPr>
          <p:cNvPr id="5" name="object 5"/>
          <p:cNvSpPr txBox="1"/>
          <p:nvPr/>
        </p:nvSpPr>
        <p:spPr>
          <a:xfrm>
            <a:off x="1175992" y="1585467"/>
            <a:ext cx="8002905" cy="3719829"/>
          </a:xfrm>
          <a:prstGeom prst="rect">
            <a:avLst/>
          </a:prstGeom>
        </p:spPr>
        <p:txBody>
          <a:bodyPr vert="horz" wrap="square" lIns="0" tIns="0" rIns="0" bIns="0" rtlCol="0">
            <a:noAutofit/>
          </a:bodyPr>
          <a:lstStyle/>
          <a:p>
            <a:pPr marL="12700">
              <a:lnSpc>
                <a:spcPct val="100000"/>
              </a:lnSpc>
            </a:pPr>
            <a:r>
              <a:rPr sz="2000" spc="-5" dirty="0">
                <a:solidFill>
                  <a:srgbClr val="91CF50"/>
                </a:solidFill>
                <a:cs typeface="Times New Roman"/>
              </a:rPr>
              <a:t>A</a:t>
            </a:r>
            <a:r>
              <a:rPr sz="2000" spc="335" dirty="0">
                <a:solidFill>
                  <a:srgbClr val="91CF50"/>
                </a:solidFill>
                <a:cs typeface="Times New Roman"/>
              </a:rPr>
              <a:t>ss</a:t>
            </a:r>
            <a:r>
              <a:rPr sz="2000" spc="225" dirty="0">
                <a:solidFill>
                  <a:srgbClr val="91CF50"/>
                </a:solidFill>
                <a:cs typeface="Times New Roman"/>
              </a:rPr>
              <a:t>e</a:t>
            </a:r>
            <a:r>
              <a:rPr sz="2000" spc="195" dirty="0">
                <a:solidFill>
                  <a:srgbClr val="91CF50"/>
                </a:solidFill>
                <a:cs typeface="Times New Roman"/>
              </a:rPr>
              <a:t>m</a:t>
            </a:r>
            <a:r>
              <a:rPr sz="2000" spc="220" dirty="0">
                <a:solidFill>
                  <a:srgbClr val="91CF50"/>
                </a:solidFill>
                <a:cs typeface="Times New Roman"/>
              </a:rPr>
              <a:t>b</a:t>
            </a:r>
            <a:r>
              <a:rPr sz="2000" spc="-5" dirty="0">
                <a:solidFill>
                  <a:srgbClr val="91CF50"/>
                </a:solidFill>
                <a:cs typeface="Times New Roman"/>
              </a:rPr>
              <a:t>l</a:t>
            </a:r>
            <a:r>
              <a:rPr sz="2000" spc="204" dirty="0">
                <a:solidFill>
                  <a:srgbClr val="91CF50"/>
                </a:solidFill>
                <a:cs typeface="Times New Roman"/>
              </a:rPr>
              <a:t>é</a:t>
            </a:r>
            <a:r>
              <a:rPr sz="2000" spc="220" dirty="0">
                <a:solidFill>
                  <a:srgbClr val="91CF50"/>
                </a:solidFill>
                <a:cs typeface="Times New Roman"/>
              </a:rPr>
              <a:t>e</a:t>
            </a:r>
            <a:r>
              <a:rPr sz="2000" spc="25" dirty="0">
                <a:solidFill>
                  <a:srgbClr val="91CF50"/>
                </a:solidFill>
                <a:cs typeface="Times New Roman"/>
              </a:rPr>
              <a:t> </a:t>
            </a:r>
            <a:r>
              <a:rPr sz="2000" spc="235" dirty="0">
                <a:solidFill>
                  <a:srgbClr val="91CF50"/>
                </a:solidFill>
                <a:cs typeface="Times New Roman"/>
              </a:rPr>
              <a:t>g</a:t>
            </a:r>
            <a:r>
              <a:rPr sz="2000" spc="204" dirty="0">
                <a:solidFill>
                  <a:srgbClr val="91CF50"/>
                </a:solidFill>
                <a:cs typeface="Times New Roman"/>
              </a:rPr>
              <a:t>é</a:t>
            </a:r>
            <a:r>
              <a:rPr sz="2000" spc="220" dirty="0">
                <a:solidFill>
                  <a:srgbClr val="91CF50"/>
                </a:solidFill>
                <a:cs typeface="Times New Roman"/>
              </a:rPr>
              <a:t>n</a:t>
            </a:r>
            <a:r>
              <a:rPr sz="2000" spc="225" dirty="0">
                <a:solidFill>
                  <a:srgbClr val="91CF50"/>
                </a:solidFill>
                <a:cs typeface="Times New Roman"/>
              </a:rPr>
              <a:t>é</a:t>
            </a:r>
            <a:r>
              <a:rPr sz="2000" spc="110" dirty="0">
                <a:solidFill>
                  <a:srgbClr val="91CF50"/>
                </a:solidFill>
                <a:cs typeface="Times New Roman"/>
              </a:rPr>
              <a:t>r</a:t>
            </a:r>
            <a:r>
              <a:rPr sz="2000" spc="225" dirty="0">
                <a:solidFill>
                  <a:srgbClr val="91CF50"/>
                </a:solidFill>
                <a:cs typeface="Times New Roman"/>
              </a:rPr>
              <a:t>a</a:t>
            </a:r>
            <a:r>
              <a:rPr sz="2000" spc="-25" dirty="0">
                <a:solidFill>
                  <a:srgbClr val="91CF50"/>
                </a:solidFill>
                <a:cs typeface="Times New Roman"/>
              </a:rPr>
              <a:t>l</a:t>
            </a:r>
            <a:r>
              <a:rPr sz="2000" spc="220" dirty="0">
                <a:solidFill>
                  <a:srgbClr val="91CF50"/>
                </a:solidFill>
                <a:cs typeface="Times New Roman"/>
              </a:rPr>
              <a:t>e</a:t>
            </a:r>
            <a:r>
              <a:rPr sz="2000" spc="25" dirty="0">
                <a:solidFill>
                  <a:srgbClr val="91CF50"/>
                </a:solidFill>
                <a:cs typeface="Times New Roman"/>
              </a:rPr>
              <a:t> </a:t>
            </a:r>
            <a:r>
              <a:rPr sz="2000" spc="220" dirty="0">
                <a:solidFill>
                  <a:srgbClr val="91CF50"/>
                </a:solidFill>
                <a:cs typeface="Times New Roman"/>
              </a:rPr>
              <a:t>o</a:t>
            </a:r>
            <a:r>
              <a:rPr sz="2000" spc="110" dirty="0">
                <a:solidFill>
                  <a:srgbClr val="91CF50"/>
                </a:solidFill>
                <a:cs typeface="Times New Roman"/>
              </a:rPr>
              <a:t>r</a:t>
            </a:r>
            <a:r>
              <a:rPr sz="2000" spc="220" dirty="0">
                <a:solidFill>
                  <a:srgbClr val="91CF50"/>
                </a:solidFill>
                <a:cs typeface="Times New Roman"/>
              </a:rPr>
              <a:t>d</a:t>
            </a:r>
            <a:r>
              <a:rPr sz="2000" spc="-5" dirty="0">
                <a:solidFill>
                  <a:srgbClr val="91CF50"/>
                </a:solidFill>
                <a:cs typeface="Times New Roman"/>
              </a:rPr>
              <a:t>i</a:t>
            </a:r>
            <a:r>
              <a:rPr sz="2000" spc="220" dirty="0">
                <a:solidFill>
                  <a:srgbClr val="91CF50"/>
                </a:solidFill>
                <a:cs typeface="Times New Roman"/>
              </a:rPr>
              <a:t>n</a:t>
            </a:r>
            <a:r>
              <a:rPr sz="2000" spc="225" dirty="0">
                <a:solidFill>
                  <a:srgbClr val="91CF50"/>
                </a:solidFill>
                <a:cs typeface="Times New Roman"/>
              </a:rPr>
              <a:t>a</a:t>
            </a:r>
            <a:r>
              <a:rPr sz="2000" spc="-25" dirty="0">
                <a:solidFill>
                  <a:srgbClr val="91CF50"/>
                </a:solidFill>
                <a:cs typeface="Times New Roman"/>
              </a:rPr>
              <a:t>i</a:t>
            </a:r>
            <a:r>
              <a:rPr sz="2000" spc="110" dirty="0">
                <a:solidFill>
                  <a:srgbClr val="91CF50"/>
                </a:solidFill>
                <a:cs typeface="Times New Roman"/>
              </a:rPr>
              <a:t>r</a:t>
            </a:r>
            <a:r>
              <a:rPr sz="2000" spc="220" dirty="0">
                <a:solidFill>
                  <a:srgbClr val="91CF50"/>
                </a:solidFill>
                <a:cs typeface="Times New Roman"/>
              </a:rPr>
              <a:t>e</a:t>
            </a:r>
            <a:endParaRPr sz="2000" dirty="0">
              <a:cs typeface="Times New Roman"/>
            </a:endParaRPr>
          </a:p>
          <a:p>
            <a:pPr>
              <a:lnSpc>
                <a:spcPts val="1000"/>
              </a:lnSpc>
            </a:pPr>
            <a:endParaRPr sz="1000" dirty="0"/>
          </a:p>
          <a:p>
            <a:pPr>
              <a:lnSpc>
                <a:spcPts val="1000"/>
              </a:lnSpc>
            </a:pPr>
            <a:endParaRPr sz="1000" dirty="0"/>
          </a:p>
          <a:p>
            <a:pPr>
              <a:lnSpc>
                <a:spcPts val="1200"/>
              </a:lnSpc>
              <a:spcBef>
                <a:spcPts val="3"/>
              </a:spcBef>
            </a:pPr>
            <a:endParaRPr sz="1200" dirty="0"/>
          </a:p>
          <a:p>
            <a:pPr marL="355600" indent="-343535">
              <a:lnSpc>
                <a:spcPct val="100000"/>
              </a:lnSpc>
              <a:buClr>
                <a:srgbClr val="00B0F0"/>
              </a:buClr>
              <a:buSzPct val="70000"/>
              <a:buFont typeface="Times New Roman"/>
              <a:buChar char="●"/>
              <a:tabLst>
                <a:tab pos="355600" algn="l"/>
              </a:tabLst>
            </a:pPr>
            <a:r>
              <a:rPr spc="-5" dirty="0">
                <a:cs typeface="Calibri"/>
              </a:rPr>
              <a:t>Approbation du PV de l’Assemblée Générale du 9 février 2019</a:t>
            </a:r>
          </a:p>
          <a:p>
            <a:pPr marL="355600" indent="-343535">
              <a:lnSpc>
                <a:spcPct val="100000"/>
              </a:lnSpc>
              <a:spcBef>
                <a:spcPts val="395"/>
              </a:spcBef>
              <a:buClr>
                <a:srgbClr val="00B0F0"/>
              </a:buClr>
              <a:buSzPct val="70000"/>
              <a:buFont typeface="Times New Roman"/>
              <a:buChar char="●"/>
              <a:tabLst>
                <a:tab pos="355600" algn="l"/>
              </a:tabLst>
            </a:pPr>
            <a:r>
              <a:rPr spc="-5" dirty="0">
                <a:cs typeface="Calibri"/>
              </a:rPr>
              <a:t>Approbation du rapport moral 2020</a:t>
            </a:r>
          </a:p>
          <a:p>
            <a:pPr marL="355600" indent="-343535">
              <a:lnSpc>
                <a:spcPct val="100000"/>
              </a:lnSpc>
              <a:spcBef>
                <a:spcPts val="395"/>
              </a:spcBef>
              <a:buClr>
                <a:srgbClr val="00B0F0"/>
              </a:buClr>
              <a:buSzPct val="70000"/>
              <a:buFont typeface="Times New Roman"/>
              <a:buChar char="●"/>
              <a:tabLst>
                <a:tab pos="355600" algn="l"/>
              </a:tabLst>
            </a:pPr>
            <a:r>
              <a:rPr spc="-5" dirty="0">
                <a:cs typeface="Calibri"/>
              </a:rPr>
              <a:t>Approbation du rapport financier 2020</a:t>
            </a:r>
          </a:p>
          <a:p>
            <a:pPr marL="355600" marR="12700" indent="-343535">
              <a:lnSpc>
                <a:spcPct val="100000"/>
              </a:lnSpc>
              <a:spcBef>
                <a:spcPts val="405"/>
              </a:spcBef>
              <a:buClr>
                <a:srgbClr val="00B0F0"/>
              </a:buClr>
              <a:buSzPct val="70000"/>
              <a:buFont typeface="Times New Roman"/>
              <a:buChar char="●"/>
              <a:tabLst>
                <a:tab pos="355600" algn="l"/>
              </a:tabLst>
            </a:pPr>
            <a:r>
              <a:rPr spc="-5" dirty="0">
                <a:cs typeface="Calibri"/>
              </a:rPr>
              <a:t>Approbation du renouvellement des administrateurs suivant : Florence Touzot, Sandrine Toulouse, Christelle Pechier, Nathalie Cases, Albert Anstett, Gabriel Sulpizio, Didier Prou, Laurent Lefevre</a:t>
            </a:r>
          </a:p>
          <a:p>
            <a:pPr marL="355600" marR="969010" indent="-343535">
              <a:lnSpc>
                <a:spcPct val="100000"/>
              </a:lnSpc>
              <a:spcBef>
                <a:spcPts val="395"/>
              </a:spcBef>
              <a:buClr>
                <a:srgbClr val="00B0F0"/>
              </a:buClr>
              <a:buSzPct val="70000"/>
              <a:buFont typeface="Times New Roman"/>
              <a:buChar char="●"/>
              <a:tabLst>
                <a:tab pos="355600" algn="l"/>
              </a:tabLst>
            </a:pPr>
            <a:r>
              <a:rPr spc="-5" dirty="0">
                <a:cs typeface="Calibri"/>
              </a:rPr>
              <a:t>Approbation de la nomination d’Ana-Maria Raimond en tant qu’administratrice.</a:t>
            </a:r>
          </a:p>
          <a:p>
            <a:pPr marL="355600" indent="-343535">
              <a:lnSpc>
                <a:spcPct val="100000"/>
              </a:lnSpc>
              <a:spcBef>
                <a:spcPts val="395"/>
              </a:spcBef>
              <a:buClr>
                <a:srgbClr val="00B0F0"/>
              </a:buClr>
              <a:buSzPct val="70000"/>
              <a:buFont typeface="Times New Roman"/>
              <a:buChar char="●"/>
              <a:tabLst>
                <a:tab pos="355600" algn="l"/>
              </a:tabLst>
            </a:pPr>
            <a:r>
              <a:rPr spc="-5" dirty="0">
                <a:cs typeface="Calibri"/>
              </a:rPr>
              <a:t>Quitus au conseil d’administration</a:t>
            </a:r>
          </a:p>
        </p:txBody>
      </p:sp>
      <p:sp>
        <p:nvSpPr>
          <p:cNvPr id="6" name="object 6"/>
          <p:cNvSpPr txBox="1"/>
          <p:nvPr/>
        </p:nvSpPr>
        <p:spPr>
          <a:xfrm>
            <a:off x="9186218" y="392211"/>
            <a:ext cx="623570" cy="225425"/>
          </a:xfrm>
          <a:prstGeom prst="rect">
            <a:avLst/>
          </a:prstGeom>
        </p:spPr>
        <p:txBody>
          <a:bodyPr vert="horz" wrap="square" lIns="0" tIns="0" rIns="0" bIns="0" rtlCol="0">
            <a:noAutofit/>
          </a:bodyPr>
          <a:lstStyle/>
          <a:p>
            <a:pPr marL="12700">
              <a:lnSpc>
                <a:spcPct val="100000"/>
              </a:lnSpc>
            </a:pPr>
            <a:endParaRPr sz="1400" dirty="0">
              <a:latin typeface="Times New Roman"/>
              <a:cs typeface="Times New Roman"/>
            </a:endParaRPr>
          </a:p>
        </p:txBody>
      </p:sp>
      <p:sp>
        <p:nvSpPr>
          <p:cNvPr id="7" name="Espace réservé du numéro de diapositive 6">
            <a:extLst>
              <a:ext uri="{FF2B5EF4-FFF2-40B4-BE49-F238E27FC236}">
                <a16:creationId xmlns:a16="http://schemas.microsoft.com/office/drawing/2014/main" id="{1DFCC361-D07C-4DB7-9157-DACB43638755}"/>
              </a:ext>
            </a:extLst>
          </p:cNvPr>
          <p:cNvSpPr>
            <a:spLocks noGrp="1"/>
          </p:cNvSpPr>
          <p:nvPr>
            <p:ph type="sldNum" sz="quarter" idx="7"/>
          </p:nvPr>
        </p:nvSpPr>
        <p:spPr/>
        <p:txBody>
          <a:bodyPr/>
          <a:lstStyle/>
          <a:p>
            <a:fld id="{B6F15528-21DE-4FAA-801E-634DDDAF4B2B}" type="slidenum">
              <a:rPr lang="fr-FR" smtClean="0"/>
              <a:t>21</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10074" y="6772045"/>
            <a:ext cx="5849620" cy="210185"/>
          </a:xfrm>
          <a:prstGeom prst="rect">
            <a:avLst/>
          </a:prstGeom>
        </p:spPr>
        <p:txBody>
          <a:bodyPr vert="horz" wrap="square" lIns="0" tIns="0" rIns="0" bIns="0" rtlCol="0">
            <a:noAutofit/>
          </a:bodyPr>
          <a:lstStyle/>
          <a:p>
            <a:pPr marL="12700">
              <a:lnSpc>
                <a:spcPct val="100000"/>
              </a:lnSpc>
            </a:pPr>
            <a:r>
              <a:rPr sz="1300" spc="-170" dirty="0">
                <a:solidFill>
                  <a:srgbClr val="DBEFF9"/>
                </a:solidFill>
                <a:latin typeface="Times New Roman"/>
                <a:cs typeface="Times New Roman"/>
              </a:rPr>
              <a:t>A</a:t>
            </a:r>
            <a:r>
              <a:rPr sz="1300" spc="75" dirty="0">
                <a:solidFill>
                  <a:srgbClr val="DBEFF9"/>
                </a:solidFill>
                <a:latin typeface="Times New Roman"/>
                <a:cs typeface="Times New Roman"/>
              </a:rPr>
              <a:t>s</a:t>
            </a:r>
            <a:r>
              <a:rPr sz="1300" spc="60" dirty="0">
                <a:solidFill>
                  <a:srgbClr val="DBEFF9"/>
                </a:solidFill>
                <a:latin typeface="Times New Roman"/>
                <a:cs typeface="Times New Roman"/>
              </a:rPr>
              <a:t>so</a:t>
            </a:r>
            <a:r>
              <a:rPr sz="1300" spc="10" dirty="0">
                <a:solidFill>
                  <a:srgbClr val="DBEFF9"/>
                </a:solidFill>
                <a:latin typeface="Times New Roman"/>
                <a:cs typeface="Times New Roman"/>
              </a:rPr>
              <a:t>c</a:t>
            </a:r>
            <a:r>
              <a:rPr sz="1300" spc="-70" dirty="0">
                <a:solidFill>
                  <a:srgbClr val="DBEFF9"/>
                </a:solidFill>
                <a:latin typeface="Times New Roman"/>
                <a:cs typeface="Times New Roman"/>
              </a:rPr>
              <a:t>i</a:t>
            </a:r>
            <a:r>
              <a:rPr sz="1300" spc="100" dirty="0">
                <a:solidFill>
                  <a:srgbClr val="DBEFF9"/>
                </a:solidFill>
                <a:latin typeface="Times New Roman"/>
                <a:cs typeface="Times New Roman"/>
              </a:rPr>
              <a:t>a</a:t>
            </a:r>
            <a:r>
              <a:rPr sz="1300" spc="55" dirty="0">
                <a:solidFill>
                  <a:srgbClr val="DBEFF9"/>
                </a:solidFill>
                <a:latin typeface="Times New Roman"/>
                <a:cs typeface="Times New Roman"/>
              </a:rPr>
              <a:t>t</a:t>
            </a:r>
            <a:r>
              <a:rPr sz="1300" spc="-70" dirty="0">
                <a:solidFill>
                  <a:srgbClr val="DBEFF9"/>
                </a:solidFill>
                <a:latin typeface="Times New Roman"/>
                <a:cs typeface="Times New Roman"/>
              </a:rPr>
              <a:t>i</a:t>
            </a:r>
            <a:r>
              <a:rPr sz="1300" spc="60" dirty="0">
                <a:solidFill>
                  <a:srgbClr val="DBEFF9"/>
                </a:solidFill>
                <a:latin typeface="Times New Roman"/>
                <a:cs typeface="Times New Roman"/>
              </a:rPr>
              <a:t>o</a:t>
            </a:r>
            <a:r>
              <a:rPr sz="1300" spc="70" dirty="0">
                <a:solidFill>
                  <a:srgbClr val="DBEFF9"/>
                </a:solidFill>
                <a:latin typeface="Times New Roman"/>
                <a:cs typeface="Times New Roman"/>
              </a:rPr>
              <a:t>n</a:t>
            </a:r>
            <a:r>
              <a:rPr sz="1300" spc="80" dirty="0">
                <a:solidFill>
                  <a:srgbClr val="DBEFF9"/>
                </a:solidFill>
                <a:latin typeface="Times New Roman"/>
                <a:cs typeface="Times New Roman"/>
              </a:rPr>
              <a:t> </a:t>
            </a:r>
            <a:r>
              <a:rPr sz="1300" spc="75" dirty="0">
                <a:solidFill>
                  <a:srgbClr val="DBEFF9"/>
                </a:solidFill>
                <a:latin typeface="Times New Roman"/>
                <a:cs typeface="Times New Roman"/>
              </a:rPr>
              <a:t>d</a:t>
            </a:r>
            <a:r>
              <a:rPr sz="1300" spc="90" dirty="0">
                <a:solidFill>
                  <a:srgbClr val="DBEFF9"/>
                </a:solidFill>
                <a:latin typeface="Times New Roman"/>
                <a:cs typeface="Times New Roman"/>
              </a:rPr>
              <a:t>e</a:t>
            </a:r>
            <a:r>
              <a:rPr sz="1300" spc="70" dirty="0">
                <a:solidFill>
                  <a:srgbClr val="DBEFF9"/>
                </a:solidFill>
                <a:latin typeface="Times New Roman"/>
                <a:cs typeface="Times New Roman"/>
              </a:rPr>
              <a:t>s</a:t>
            </a:r>
            <a:r>
              <a:rPr sz="1300" spc="80" dirty="0">
                <a:solidFill>
                  <a:srgbClr val="DBEFF9"/>
                </a:solidFill>
                <a:latin typeface="Times New Roman"/>
                <a:cs typeface="Times New Roman"/>
              </a:rPr>
              <a:t> </a:t>
            </a:r>
            <a:r>
              <a:rPr sz="1300" spc="-70" dirty="0">
                <a:solidFill>
                  <a:srgbClr val="DBEFF9"/>
                </a:solidFill>
                <a:latin typeface="Times New Roman"/>
                <a:cs typeface="Times New Roman"/>
              </a:rPr>
              <a:t>R</a:t>
            </a:r>
            <a:r>
              <a:rPr sz="1300" spc="-55" dirty="0">
                <a:solidFill>
                  <a:srgbClr val="DBEFF9"/>
                </a:solidFill>
                <a:latin typeface="Times New Roman"/>
                <a:cs typeface="Times New Roman"/>
              </a:rPr>
              <a:t>i</a:t>
            </a:r>
            <a:r>
              <a:rPr sz="1300" spc="-10" dirty="0">
                <a:solidFill>
                  <a:srgbClr val="DBEFF9"/>
                </a:solidFill>
                <a:latin typeface="Times New Roman"/>
                <a:cs typeface="Times New Roman"/>
              </a:rPr>
              <a:t>v</a:t>
            </a:r>
            <a:r>
              <a:rPr sz="1300" spc="90" dirty="0">
                <a:solidFill>
                  <a:srgbClr val="DBEFF9"/>
                </a:solidFill>
                <a:latin typeface="Times New Roman"/>
                <a:cs typeface="Times New Roman"/>
              </a:rPr>
              <a:t>e</a:t>
            </a:r>
            <a:r>
              <a:rPr sz="1300" spc="30" dirty="0">
                <a:solidFill>
                  <a:srgbClr val="DBEFF9"/>
                </a:solidFill>
                <a:latin typeface="Times New Roman"/>
                <a:cs typeface="Times New Roman"/>
              </a:rPr>
              <a:t>r</a:t>
            </a:r>
            <a:r>
              <a:rPr sz="1300" spc="100" dirty="0">
                <a:solidFill>
                  <a:srgbClr val="DBEFF9"/>
                </a:solidFill>
                <a:latin typeface="Times New Roman"/>
                <a:cs typeface="Times New Roman"/>
              </a:rPr>
              <a:t>a</a:t>
            </a:r>
            <a:r>
              <a:rPr sz="1300" spc="-70" dirty="0">
                <a:solidFill>
                  <a:srgbClr val="DBEFF9"/>
                </a:solidFill>
                <a:latin typeface="Times New Roman"/>
                <a:cs typeface="Times New Roman"/>
              </a:rPr>
              <a:t>i</a:t>
            </a:r>
            <a:r>
              <a:rPr sz="1300" spc="70" dirty="0">
                <a:solidFill>
                  <a:srgbClr val="DBEFF9"/>
                </a:solidFill>
                <a:latin typeface="Times New Roman"/>
                <a:cs typeface="Times New Roman"/>
              </a:rPr>
              <a:t>ns</a:t>
            </a:r>
            <a:r>
              <a:rPr sz="1300" spc="95" dirty="0">
                <a:solidFill>
                  <a:srgbClr val="DBEFF9"/>
                </a:solidFill>
                <a:latin typeface="Times New Roman"/>
                <a:cs typeface="Times New Roman"/>
              </a:rPr>
              <a:t> </a:t>
            </a:r>
            <a:r>
              <a:rPr sz="1300" spc="60" dirty="0">
                <a:solidFill>
                  <a:srgbClr val="DBEFF9"/>
                </a:solidFill>
                <a:latin typeface="Times New Roman"/>
                <a:cs typeface="Times New Roman"/>
              </a:rPr>
              <a:t>d</a:t>
            </a:r>
            <a:r>
              <a:rPr sz="1300" spc="105" dirty="0">
                <a:solidFill>
                  <a:srgbClr val="DBEFF9"/>
                </a:solidFill>
                <a:latin typeface="Times New Roman"/>
                <a:cs typeface="Times New Roman"/>
              </a:rPr>
              <a:t>e</a:t>
            </a:r>
            <a:r>
              <a:rPr sz="1300" spc="70" dirty="0">
                <a:solidFill>
                  <a:srgbClr val="DBEFF9"/>
                </a:solidFill>
                <a:latin typeface="Times New Roman"/>
                <a:cs typeface="Times New Roman"/>
              </a:rPr>
              <a:t>s</a:t>
            </a:r>
            <a:r>
              <a:rPr sz="1300" spc="80" dirty="0">
                <a:solidFill>
                  <a:srgbClr val="DBEFF9"/>
                </a:solidFill>
                <a:latin typeface="Times New Roman"/>
                <a:cs typeface="Times New Roman"/>
              </a:rPr>
              <a:t> </a:t>
            </a:r>
            <a:r>
              <a:rPr sz="1300" spc="-70" dirty="0">
                <a:solidFill>
                  <a:srgbClr val="DBEFF9"/>
                </a:solidFill>
                <a:latin typeface="Times New Roman"/>
                <a:cs typeface="Times New Roman"/>
              </a:rPr>
              <a:t>R</a:t>
            </a:r>
            <a:r>
              <a:rPr sz="1300" spc="70" dirty="0">
                <a:solidFill>
                  <a:srgbClr val="DBEFF9"/>
                </a:solidFill>
                <a:latin typeface="Times New Roman"/>
                <a:cs typeface="Times New Roman"/>
              </a:rPr>
              <a:t>u</a:t>
            </a:r>
            <a:r>
              <a:rPr sz="1300" spc="90" dirty="0">
                <a:solidFill>
                  <a:srgbClr val="DBEFF9"/>
                </a:solidFill>
                <a:latin typeface="Times New Roman"/>
                <a:cs typeface="Times New Roman"/>
              </a:rPr>
              <a:t>e</a:t>
            </a:r>
            <a:r>
              <a:rPr sz="1300" spc="70" dirty="0">
                <a:solidFill>
                  <a:srgbClr val="DBEFF9"/>
                </a:solidFill>
                <a:latin typeface="Times New Roman"/>
                <a:cs typeface="Times New Roman"/>
              </a:rPr>
              <a:t>s</a:t>
            </a:r>
            <a:r>
              <a:rPr sz="1300" spc="105" dirty="0">
                <a:solidFill>
                  <a:srgbClr val="DBEFF9"/>
                </a:solidFill>
                <a:latin typeface="Times New Roman"/>
                <a:cs typeface="Times New Roman"/>
              </a:rPr>
              <a:t> </a:t>
            </a:r>
            <a:r>
              <a:rPr sz="1300" spc="-165" dirty="0">
                <a:solidFill>
                  <a:srgbClr val="DBEFF9"/>
                </a:solidFill>
                <a:latin typeface="Times New Roman"/>
                <a:cs typeface="Times New Roman"/>
              </a:rPr>
              <a:t>M</a:t>
            </a:r>
            <a:r>
              <a:rPr sz="1300" spc="100" dirty="0">
                <a:solidFill>
                  <a:srgbClr val="DBEFF9"/>
                </a:solidFill>
                <a:latin typeface="Times New Roman"/>
                <a:cs typeface="Times New Roman"/>
              </a:rPr>
              <a:t>a</a:t>
            </a:r>
            <a:r>
              <a:rPr sz="1300" spc="30" dirty="0">
                <a:solidFill>
                  <a:srgbClr val="DBEFF9"/>
                </a:solidFill>
                <a:latin typeface="Times New Roman"/>
                <a:cs typeface="Times New Roman"/>
              </a:rPr>
              <a:t>r</a:t>
            </a:r>
            <a:r>
              <a:rPr sz="1300" spc="-70" dirty="0">
                <a:solidFill>
                  <a:srgbClr val="DBEFF9"/>
                </a:solidFill>
                <a:latin typeface="Times New Roman"/>
                <a:cs typeface="Times New Roman"/>
              </a:rPr>
              <a:t>i</a:t>
            </a:r>
            <a:r>
              <a:rPr sz="1300" spc="105" dirty="0">
                <a:solidFill>
                  <a:srgbClr val="DBEFF9"/>
                </a:solidFill>
                <a:latin typeface="Times New Roman"/>
                <a:cs typeface="Times New Roman"/>
              </a:rPr>
              <a:t>e</a:t>
            </a:r>
            <a:r>
              <a:rPr sz="1300" spc="25" dirty="0">
                <a:solidFill>
                  <a:srgbClr val="DBEFF9"/>
                </a:solidFill>
                <a:latin typeface="Times New Roman"/>
                <a:cs typeface="Times New Roman"/>
              </a:rPr>
              <a:t>-</a:t>
            </a:r>
            <a:r>
              <a:rPr sz="1300" spc="-65" dirty="0">
                <a:solidFill>
                  <a:srgbClr val="DBEFF9"/>
                </a:solidFill>
                <a:latin typeface="Times New Roman"/>
                <a:cs typeface="Times New Roman"/>
              </a:rPr>
              <a:t>H</a:t>
            </a:r>
            <a:r>
              <a:rPr sz="1300" spc="90" dirty="0">
                <a:solidFill>
                  <a:srgbClr val="DBEFF9"/>
                </a:solidFill>
                <a:latin typeface="Times New Roman"/>
                <a:cs typeface="Times New Roman"/>
              </a:rPr>
              <a:t>e</a:t>
            </a:r>
            <a:r>
              <a:rPr sz="1300" spc="70" dirty="0">
                <a:solidFill>
                  <a:srgbClr val="DBEFF9"/>
                </a:solidFill>
                <a:latin typeface="Times New Roman"/>
                <a:cs typeface="Times New Roman"/>
              </a:rPr>
              <a:t>n</a:t>
            </a:r>
            <a:r>
              <a:rPr sz="1300" spc="30" dirty="0">
                <a:solidFill>
                  <a:srgbClr val="DBEFF9"/>
                </a:solidFill>
                <a:latin typeface="Times New Roman"/>
                <a:cs typeface="Times New Roman"/>
              </a:rPr>
              <a:t>r</a:t>
            </a:r>
            <a:r>
              <a:rPr sz="1300" spc="-70" dirty="0">
                <a:solidFill>
                  <a:srgbClr val="DBEFF9"/>
                </a:solidFill>
                <a:latin typeface="Times New Roman"/>
                <a:cs typeface="Times New Roman"/>
              </a:rPr>
              <a:t>i</a:t>
            </a:r>
            <a:r>
              <a:rPr sz="1300" spc="105" dirty="0">
                <a:solidFill>
                  <a:srgbClr val="DBEFF9"/>
                </a:solidFill>
                <a:latin typeface="Times New Roman"/>
                <a:cs typeface="Times New Roman"/>
              </a:rPr>
              <a:t>e</a:t>
            </a:r>
            <a:r>
              <a:rPr sz="1300" spc="55" dirty="0">
                <a:solidFill>
                  <a:srgbClr val="DBEFF9"/>
                </a:solidFill>
                <a:latin typeface="Times New Roman"/>
                <a:cs typeface="Times New Roman"/>
              </a:rPr>
              <a:t>t</a:t>
            </a:r>
            <a:r>
              <a:rPr sz="1300" spc="70" dirty="0">
                <a:solidFill>
                  <a:srgbClr val="DBEFF9"/>
                </a:solidFill>
                <a:latin typeface="Times New Roman"/>
                <a:cs typeface="Times New Roman"/>
              </a:rPr>
              <a:t>t</a:t>
            </a:r>
            <a:r>
              <a:rPr sz="1300" spc="90" dirty="0">
                <a:solidFill>
                  <a:srgbClr val="DBEFF9"/>
                </a:solidFill>
                <a:latin typeface="Times New Roman"/>
                <a:cs typeface="Times New Roman"/>
              </a:rPr>
              <a:t>e</a:t>
            </a:r>
            <a:r>
              <a:rPr sz="1300" spc="65" dirty="0">
                <a:solidFill>
                  <a:srgbClr val="DBEFF9"/>
                </a:solidFill>
                <a:latin typeface="Times New Roman"/>
                <a:cs typeface="Times New Roman"/>
              </a:rPr>
              <a:t>,</a:t>
            </a:r>
            <a:r>
              <a:rPr sz="1300" spc="110" dirty="0">
                <a:solidFill>
                  <a:srgbClr val="DBEFF9"/>
                </a:solidFill>
                <a:latin typeface="Times New Roman"/>
                <a:cs typeface="Times New Roman"/>
              </a:rPr>
              <a:t> </a:t>
            </a:r>
            <a:r>
              <a:rPr sz="1300" spc="-65" dirty="0">
                <a:solidFill>
                  <a:srgbClr val="DBEFF9"/>
                </a:solidFill>
                <a:latin typeface="Times New Roman"/>
                <a:cs typeface="Times New Roman"/>
              </a:rPr>
              <a:t>H</a:t>
            </a:r>
            <a:r>
              <a:rPr sz="1300" spc="105" dirty="0">
                <a:solidFill>
                  <a:srgbClr val="DBEFF9"/>
                </a:solidFill>
                <a:latin typeface="Times New Roman"/>
                <a:cs typeface="Times New Roman"/>
              </a:rPr>
              <a:t>é</a:t>
            </a:r>
            <a:r>
              <a:rPr sz="1300" spc="-70" dirty="0">
                <a:solidFill>
                  <a:srgbClr val="DBEFF9"/>
                </a:solidFill>
                <a:latin typeface="Times New Roman"/>
                <a:cs typeface="Times New Roman"/>
              </a:rPr>
              <a:t>l</a:t>
            </a:r>
            <a:r>
              <a:rPr sz="1300" spc="105" dirty="0">
                <a:solidFill>
                  <a:srgbClr val="DBEFF9"/>
                </a:solidFill>
                <a:latin typeface="Times New Roman"/>
                <a:cs typeface="Times New Roman"/>
              </a:rPr>
              <a:t>è</a:t>
            </a:r>
            <a:r>
              <a:rPr sz="1300" spc="60" dirty="0">
                <a:solidFill>
                  <a:srgbClr val="DBEFF9"/>
                </a:solidFill>
                <a:latin typeface="Times New Roman"/>
                <a:cs typeface="Times New Roman"/>
              </a:rPr>
              <a:t>n</a:t>
            </a:r>
            <a:r>
              <a:rPr sz="1300" spc="100" dirty="0">
                <a:solidFill>
                  <a:srgbClr val="DBEFF9"/>
                </a:solidFill>
                <a:latin typeface="Times New Roman"/>
                <a:cs typeface="Times New Roman"/>
              </a:rPr>
              <a:t>e</a:t>
            </a:r>
            <a:r>
              <a:rPr sz="1300" spc="105" dirty="0">
                <a:solidFill>
                  <a:srgbClr val="DBEFF9"/>
                </a:solidFill>
                <a:latin typeface="Times New Roman"/>
                <a:cs typeface="Times New Roman"/>
              </a:rPr>
              <a:t> </a:t>
            </a:r>
            <a:r>
              <a:rPr sz="1300" spc="-170" dirty="0">
                <a:solidFill>
                  <a:srgbClr val="DBEFF9"/>
                </a:solidFill>
                <a:latin typeface="Times New Roman"/>
                <a:cs typeface="Times New Roman"/>
              </a:rPr>
              <a:t>A</a:t>
            </a:r>
            <a:r>
              <a:rPr sz="1300" spc="70" dirty="0">
                <a:solidFill>
                  <a:srgbClr val="DBEFF9"/>
                </a:solidFill>
                <a:latin typeface="Times New Roman"/>
                <a:cs typeface="Times New Roman"/>
              </a:rPr>
              <a:t>n</a:t>
            </a:r>
            <a:r>
              <a:rPr sz="1300" spc="60" dirty="0">
                <a:solidFill>
                  <a:srgbClr val="DBEFF9"/>
                </a:solidFill>
                <a:latin typeface="Times New Roman"/>
                <a:cs typeface="Times New Roman"/>
              </a:rPr>
              <a:t>d</a:t>
            </a:r>
            <a:r>
              <a:rPr sz="1300" spc="40" dirty="0">
                <a:solidFill>
                  <a:srgbClr val="DBEFF9"/>
                </a:solidFill>
                <a:latin typeface="Times New Roman"/>
                <a:cs typeface="Times New Roman"/>
              </a:rPr>
              <a:t>r</a:t>
            </a:r>
            <a:r>
              <a:rPr sz="1300" spc="90" dirty="0">
                <a:solidFill>
                  <a:srgbClr val="DBEFF9"/>
                </a:solidFill>
                <a:latin typeface="Times New Roman"/>
                <a:cs typeface="Times New Roman"/>
              </a:rPr>
              <a:t>é</a:t>
            </a:r>
            <a:r>
              <a:rPr sz="1300" spc="100" dirty="0">
                <a:solidFill>
                  <a:srgbClr val="DBEFF9"/>
                </a:solidFill>
                <a:latin typeface="Times New Roman"/>
                <a:cs typeface="Times New Roman"/>
              </a:rPr>
              <a:t>e</a:t>
            </a:r>
            <a:r>
              <a:rPr sz="1300" spc="95" dirty="0">
                <a:solidFill>
                  <a:srgbClr val="DBEFF9"/>
                </a:solidFill>
                <a:latin typeface="Times New Roman"/>
                <a:cs typeface="Times New Roman"/>
              </a:rPr>
              <a:t> </a:t>
            </a:r>
            <a:r>
              <a:rPr sz="1300" spc="90" dirty="0">
                <a:solidFill>
                  <a:srgbClr val="DBEFF9"/>
                </a:solidFill>
                <a:latin typeface="Times New Roman"/>
                <a:cs typeface="Times New Roman"/>
              </a:rPr>
              <a:t>e</a:t>
            </a:r>
            <a:r>
              <a:rPr sz="1300" spc="65" dirty="0">
                <a:solidFill>
                  <a:srgbClr val="DBEFF9"/>
                </a:solidFill>
                <a:latin typeface="Times New Roman"/>
                <a:cs typeface="Times New Roman"/>
              </a:rPr>
              <a:t>t</a:t>
            </a:r>
            <a:r>
              <a:rPr sz="1300" spc="95" dirty="0">
                <a:solidFill>
                  <a:srgbClr val="DBEFF9"/>
                </a:solidFill>
                <a:latin typeface="Times New Roman"/>
                <a:cs typeface="Times New Roman"/>
              </a:rPr>
              <a:t> </a:t>
            </a:r>
            <a:r>
              <a:rPr sz="1300" spc="-455" dirty="0">
                <a:solidFill>
                  <a:srgbClr val="DBEFF9"/>
                </a:solidFill>
                <a:latin typeface="Times New Roman"/>
                <a:cs typeface="Times New Roman"/>
              </a:rPr>
              <a:t>A</a:t>
            </a:r>
            <a:r>
              <a:rPr sz="1000" spc="-220" dirty="0">
                <a:latin typeface="Times New Roman"/>
                <a:cs typeface="Times New Roman"/>
              </a:rPr>
              <a:t>3</a:t>
            </a:r>
            <a:r>
              <a:rPr sz="1300" spc="-70" dirty="0">
                <a:solidFill>
                  <a:srgbClr val="DBEFF9"/>
                </a:solidFill>
                <a:latin typeface="Times New Roman"/>
                <a:cs typeface="Times New Roman"/>
              </a:rPr>
              <a:t>l</a:t>
            </a:r>
            <a:r>
              <a:rPr sz="1300" spc="105" dirty="0">
                <a:solidFill>
                  <a:srgbClr val="DBEFF9"/>
                </a:solidFill>
                <a:latin typeface="Times New Roman"/>
                <a:cs typeface="Times New Roman"/>
              </a:rPr>
              <a:t>e</a:t>
            </a:r>
            <a:r>
              <a:rPr sz="1300" spc="70" dirty="0">
                <a:solidFill>
                  <a:srgbClr val="DBEFF9"/>
                </a:solidFill>
                <a:latin typeface="Times New Roman"/>
                <a:cs typeface="Times New Roman"/>
              </a:rPr>
              <a:t>n</a:t>
            </a:r>
            <a:r>
              <a:rPr sz="1300" spc="55" dirty="0">
                <a:solidFill>
                  <a:srgbClr val="DBEFF9"/>
                </a:solidFill>
                <a:latin typeface="Times New Roman"/>
                <a:cs typeface="Times New Roman"/>
              </a:rPr>
              <a:t>t</a:t>
            </a:r>
            <a:r>
              <a:rPr sz="1300" spc="60" dirty="0">
                <a:solidFill>
                  <a:srgbClr val="DBEFF9"/>
                </a:solidFill>
                <a:latin typeface="Times New Roman"/>
                <a:cs typeface="Times New Roman"/>
              </a:rPr>
              <a:t>ou</a:t>
            </a:r>
            <a:r>
              <a:rPr sz="1300" spc="30" dirty="0">
                <a:solidFill>
                  <a:srgbClr val="DBEFF9"/>
                </a:solidFill>
                <a:latin typeface="Times New Roman"/>
                <a:cs typeface="Times New Roman"/>
              </a:rPr>
              <a:t>r</a:t>
            </a:r>
            <a:r>
              <a:rPr sz="1300" spc="70" dirty="0">
                <a:solidFill>
                  <a:srgbClr val="DBEFF9"/>
                </a:solidFill>
                <a:latin typeface="Times New Roman"/>
                <a:cs typeface="Times New Roman"/>
              </a:rPr>
              <a:t>s</a:t>
            </a:r>
            <a:endParaRPr sz="1300">
              <a:latin typeface="Times New Roman"/>
              <a:cs typeface="Times New Roman"/>
            </a:endParaRPr>
          </a:p>
        </p:txBody>
      </p:sp>
      <p:sp>
        <p:nvSpPr>
          <p:cNvPr id="3" name="object 3"/>
          <p:cNvSpPr txBox="1"/>
          <p:nvPr/>
        </p:nvSpPr>
        <p:spPr>
          <a:xfrm>
            <a:off x="1319335" y="1246104"/>
            <a:ext cx="2469515" cy="425450"/>
          </a:xfrm>
          <a:prstGeom prst="rect">
            <a:avLst/>
          </a:prstGeom>
        </p:spPr>
        <p:txBody>
          <a:bodyPr vert="horz" wrap="square" lIns="0" tIns="0" rIns="0" bIns="0" rtlCol="0">
            <a:noAutofit/>
          </a:bodyPr>
          <a:lstStyle/>
          <a:p>
            <a:pPr marL="184785" indent="-172085">
              <a:lnSpc>
                <a:spcPts val="3345"/>
              </a:lnSpc>
              <a:buClr>
                <a:srgbClr val="00B0F0"/>
              </a:buClr>
              <a:buSzPct val="92857"/>
              <a:buFont typeface="Times New Roman"/>
              <a:buChar char="•"/>
              <a:tabLst>
                <a:tab pos="184785" algn="l"/>
              </a:tabLst>
            </a:pPr>
            <a:r>
              <a:rPr sz="2600" spc="-10" dirty="0">
                <a:latin typeface="Calibri"/>
                <a:cs typeface="Calibri"/>
              </a:rPr>
              <a:t>Rapport moral </a:t>
            </a:r>
            <a:r>
              <a:rPr sz="2800" spc="-40" dirty="0">
                <a:cs typeface="Times New Roman"/>
              </a:rPr>
              <a:t>:</a:t>
            </a:r>
            <a:endParaRPr sz="2800" dirty="0">
              <a:cs typeface="Times New Roman"/>
            </a:endParaRPr>
          </a:p>
        </p:txBody>
      </p:sp>
      <p:sp>
        <p:nvSpPr>
          <p:cNvPr id="4" name="object 4"/>
          <p:cNvSpPr txBox="1"/>
          <p:nvPr/>
        </p:nvSpPr>
        <p:spPr>
          <a:xfrm>
            <a:off x="1649928" y="1677952"/>
            <a:ext cx="7127875" cy="3302635"/>
          </a:xfrm>
          <a:prstGeom prst="rect">
            <a:avLst/>
          </a:prstGeom>
        </p:spPr>
        <p:txBody>
          <a:bodyPr vert="horz" wrap="square" lIns="0" tIns="0" rIns="0" bIns="0" rtlCol="0">
            <a:noAutofit/>
          </a:bodyPr>
          <a:lstStyle/>
          <a:p>
            <a:pPr marL="367030" indent="-342900">
              <a:buClr>
                <a:srgbClr val="00B0F0"/>
              </a:buClr>
              <a:buSzPct val="83333"/>
              <a:buFont typeface="Wingdings" panose="05000000000000000000" pitchFamily="2" charset="2"/>
              <a:buChar char="§"/>
              <a:tabLst>
                <a:tab pos="198120" algn="l"/>
              </a:tabLst>
            </a:pPr>
            <a:r>
              <a:rPr sz="2000" spc="-5" dirty="0">
                <a:latin typeface="Calibri"/>
                <a:cs typeface="Calibri"/>
              </a:rPr>
              <a:t>Introduction / rappel missions M2H2A / communication</a:t>
            </a:r>
          </a:p>
          <a:p>
            <a:pPr marL="367030" indent="-342900">
              <a:spcBef>
                <a:spcPts val="10"/>
              </a:spcBef>
              <a:buClr>
                <a:srgbClr val="00B0F0"/>
              </a:buClr>
              <a:buSzPct val="83333"/>
              <a:buFont typeface="Wingdings" panose="05000000000000000000" pitchFamily="2" charset="2"/>
              <a:buChar char="§"/>
              <a:tabLst>
                <a:tab pos="198120" algn="l"/>
              </a:tabLst>
            </a:pPr>
            <a:r>
              <a:rPr sz="2000" spc="-5" dirty="0">
                <a:latin typeface="Calibri"/>
                <a:cs typeface="Calibri"/>
              </a:rPr>
              <a:t>Festivités M2H2A</a:t>
            </a:r>
          </a:p>
          <a:p>
            <a:pPr marL="367030" indent="-342900">
              <a:spcBef>
                <a:spcPts val="10"/>
              </a:spcBef>
              <a:buClr>
                <a:srgbClr val="00B0F0"/>
              </a:buClr>
              <a:buSzPct val="83333"/>
              <a:buFont typeface="Wingdings" panose="05000000000000000000" pitchFamily="2" charset="2"/>
              <a:buChar char="§"/>
              <a:tabLst>
                <a:tab pos="198120" algn="l"/>
              </a:tabLst>
            </a:pPr>
            <a:r>
              <a:rPr sz="2000" spc="-5" dirty="0">
                <a:latin typeface="Calibri"/>
                <a:cs typeface="Calibri"/>
              </a:rPr>
              <a:t>Communication</a:t>
            </a:r>
          </a:p>
          <a:p>
            <a:pPr marL="367030" indent="-342900">
              <a:spcBef>
                <a:spcPts val="10"/>
              </a:spcBef>
              <a:buClr>
                <a:srgbClr val="00B0F0"/>
              </a:buClr>
              <a:buSzPct val="83333"/>
              <a:buFont typeface="Wingdings" panose="05000000000000000000" pitchFamily="2" charset="2"/>
              <a:buChar char="§"/>
              <a:tabLst>
                <a:tab pos="198120" algn="l"/>
              </a:tabLst>
            </a:pPr>
            <a:r>
              <a:rPr sz="2000" spc="-5" dirty="0">
                <a:latin typeface="Calibri"/>
                <a:cs typeface="Calibri"/>
              </a:rPr>
              <a:t>Voisins vigilants</a:t>
            </a:r>
          </a:p>
          <a:p>
            <a:pPr marL="367030" indent="-342900">
              <a:spcBef>
                <a:spcPts val="10"/>
              </a:spcBef>
              <a:buClr>
                <a:srgbClr val="00B0F0"/>
              </a:buClr>
              <a:buSzPct val="83333"/>
              <a:buFont typeface="Wingdings" panose="05000000000000000000" pitchFamily="2" charset="2"/>
              <a:buChar char="§"/>
              <a:tabLst>
                <a:tab pos="198120" algn="l"/>
              </a:tabLst>
            </a:pPr>
            <a:r>
              <a:rPr sz="2000" spc="-5" dirty="0">
                <a:latin typeface="Calibri"/>
                <a:cs typeface="Calibri"/>
              </a:rPr>
              <a:t>Evolutions lignes Phebus en septembre 2019</a:t>
            </a:r>
          </a:p>
          <a:p>
            <a:pPr marL="354965" indent="-342900">
              <a:spcBef>
                <a:spcPts val="10"/>
              </a:spcBef>
              <a:buClr>
                <a:srgbClr val="00B0F0"/>
              </a:buClr>
              <a:buSzPct val="83333"/>
              <a:buFont typeface="Wingdings" panose="05000000000000000000" pitchFamily="2" charset="2"/>
              <a:buChar char="§"/>
              <a:tabLst>
                <a:tab pos="198120" algn="l"/>
              </a:tabLst>
            </a:pPr>
            <a:r>
              <a:rPr sz="2000" spc="-5" dirty="0">
                <a:latin typeface="Calibri"/>
                <a:cs typeface="Calibri"/>
              </a:rPr>
              <a:t>Breves de quartier</a:t>
            </a:r>
          </a:p>
          <a:p>
            <a:pPr marL="354965" indent="-342900">
              <a:spcBef>
                <a:spcPts val="10"/>
              </a:spcBef>
              <a:buClr>
                <a:srgbClr val="00B0F0"/>
              </a:buClr>
              <a:buSzPct val="83333"/>
              <a:buFont typeface="Wingdings" panose="05000000000000000000" pitchFamily="2" charset="2"/>
              <a:buChar char="§"/>
              <a:tabLst>
                <a:tab pos="198120" algn="l"/>
              </a:tabLst>
            </a:pPr>
            <a:r>
              <a:rPr sz="2000" spc="-5" dirty="0">
                <a:latin typeface="Calibri"/>
                <a:cs typeface="Calibri"/>
              </a:rPr>
              <a:t>Ecoles du quartier</a:t>
            </a:r>
          </a:p>
          <a:p>
            <a:pPr marL="354965" indent="-342900">
              <a:spcBef>
                <a:spcPts val="10"/>
              </a:spcBef>
              <a:buClr>
                <a:srgbClr val="00B0F0"/>
              </a:buClr>
              <a:buSzPct val="83333"/>
              <a:buFont typeface="Wingdings" panose="05000000000000000000" pitchFamily="2" charset="2"/>
              <a:buChar char="§"/>
              <a:tabLst>
                <a:tab pos="198120" algn="l"/>
              </a:tabLst>
            </a:pPr>
            <a:r>
              <a:rPr sz="2000" spc="-5" dirty="0">
                <a:latin typeface="Calibri"/>
                <a:cs typeface="Calibri"/>
              </a:rPr>
              <a:t>Compteur Linky</a:t>
            </a:r>
          </a:p>
          <a:p>
            <a:pPr marL="367030" indent="-342900">
              <a:spcBef>
                <a:spcPts val="10"/>
              </a:spcBef>
              <a:buClr>
                <a:srgbClr val="00B0F0"/>
              </a:buClr>
              <a:buSzPct val="83333"/>
              <a:buFont typeface="Wingdings" panose="05000000000000000000" pitchFamily="2" charset="2"/>
              <a:buChar char="§"/>
              <a:tabLst>
                <a:tab pos="198120" algn="l"/>
              </a:tabLst>
            </a:pPr>
            <a:r>
              <a:rPr sz="2000" spc="-5" dirty="0">
                <a:latin typeface="Calibri"/>
                <a:cs typeface="Calibri"/>
              </a:rPr>
              <a:t>Retour conseils de quartier</a:t>
            </a:r>
          </a:p>
        </p:txBody>
      </p:sp>
      <p:sp>
        <p:nvSpPr>
          <p:cNvPr id="6" name="Espace réservé du numéro de diapositive 5">
            <a:extLst>
              <a:ext uri="{FF2B5EF4-FFF2-40B4-BE49-F238E27FC236}">
                <a16:creationId xmlns:a16="http://schemas.microsoft.com/office/drawing/2014/main" id="{46B30CAB-0F91-4ED9-943D-54FD5C35482B}"/>
              </a:ext>
            </a:extLst>
          </p:cNvPr>
          <p:cNvSpPr>
            <a:spLocks noGrp="1"/>
          </p:cNvSpPr>
          <p:nvPr>
            <p:ph type="sldNum" sz="quarter" idx="7"/>
          </p:nvPr>
        </p:nvSpPr>
        <p:spPr/>
        <p:txBody>
          <a:bodyPr/>
          <a:lstStyle/>
          <a:p>
            <a:fld id="{B6F15528-21DE-4FAA-801E-634DDDAF4B2B}" type="slidenum">
              <a:rPr lang="fr-FR" smtClean="0"/>
              <a:t>3</a:t>
            </a:fld>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99483" y="1158018"/>
            <a:ext cx="5977929" cy="522024"/>
          </a:xfrm>
          <a:prstGeom prst="rect">
            <a:avLst/>
          </a:prstGeom>
        </p:spPr>
        <p:txBody>
          <a:bodyPr vert="horz" wrap="square" lIns="0" tIns="0" rIns="0" bIns="0" rtlCol="0">
            <a:noAutofit/>
          </a:bodyPr>
          <a:lstStyle/>
          <a:p>
            <a:pPr marL="12700" marR="12700"/>
            <a:r>
              <a:rPr sz="2400" b="1" spc="-5" dirty="0">
                <a:solidFill>
                  <a:srgbClr val="00AFEF"/>
                </a:solidFill>
                <a:latin typeface="Calibri"/>
                <a:cs typeface="Calibri"/>
              </a:rPr>
              <a:t>Bref rappel du rôle et missions de l’association</a:t>
            </a:r>
          </a:p>
        </p:txBody>
      </p:sp>
      <p:sp>
        <p:nvSpPr>
          <p:cNvPr id="3" name="object 3"/>
          <p:cNvSpPr txBox="1"/>
          <p:nvPr/>
        </p:nvSpPr>
        <p:spPr>
          <a:xfrm>
            <a:off x="1054614" y="1955800"/>
            <a:ext cx="8324336" cy="1743075"/>
          </a:xfrm>
          <a:prstGeom prst="rect">
            <a:avLst/>
          </a:prstGeom>
        </p:spPr>
        <p:txBody>
          <a:bodyPr vert="horz" wrap="square" lIns="0" tIns="0" rIns="0" bIns="0" rtlCol="0">
            <a:noAutofit/>
          </a:bodyPr>
          <a:lstStyle/>
          <a:p>
            <a:pPr marL="523875" marR="409575" indent="-342900">
              <a:lnSpc>
                <a:spcPts val="1939"/>
              </a:lnSpc>
              <a:buClr>
                <a:srgbClr val="00AFEF"/>
              </a:buClr>
              <a:buFont typeface="Arial"/>
              <a:buChar char="•"/>
              <a:tabLst>
                <a:tab pos="184785" algn="l"/>
              </a:tabLst>
            </a:pPr>
            <a:r>
              <a:rPr spc="-20" dirty="0">
                <a:cs typeface="Calibri"/>
              </a:rPr>
              <a:t>Créer du lien entre les voisins pour rendre le quartier plus sympathique et convivial pour tous les riverains</a:t>
            </a:r>
          </a:p>
          <a:p>
            <a:pPr marL="523875" indent="-342900">
              <a:lnSpc>
                <a:spcPct val="100000"/>
              </a:lnSpc>
              <a:spcBef>
                <a:spcPts val="464"/>
              </a:spcBef>
              <a:buClr>
                <a:srgbClr val="00AFEF"/>
              </a:buClr>
              <a:buFont typeface="Arial"/>
              <a:buChar char="•"/>
              <a:tabLst>
                <a:tab pos="184785" algn="l"/>
              </a:tabLst>
            </a:pPr>
            <a:r>
              <a:rPr spc="-20" dirty="0">
                <a:cs typeface="Calibri"/>
              </a:rPr>
              <a:t>Représenter les intérêts de nos rues auprès de la mairie, conseil de quartier …</a:t>
            </a:r>
          </a:p>
          <a:p>
            <a:pPr marL="696595" indent="-342900">
              <a:lnSpc>
                <a:spcPts val="700"/>
              </a:lnSpc>
              <a:spcBef>
                <a:spcPts val="27"/>
              </a:spcBef>
              <a:buClr>
                <a:srgbClr val="00AFEF"/>
              </a:buClr>
              <a:buFont typeface="Arial"/>
              <a:buChar char="•"/>
            </a:pPr>
            <a:endParaRPr spc="-20" dirty="0">
              <a:cs typeface="Calibri"/>
            </a:endParaRPr>
          </a:p>
          <a:p>
            <a:pPr marL="523875" marR="12700" indent="-342900">
              <a:lnSpc>
                <a:spcPts val="1939"/>
              </a:lnSpc>
              <a:buClr>
                <a:srgbClr val="00AFEF"/>
              </a:buClr>
              <a:buFont typeface="Arial"/>
              <a:buChar char="•"/>
              <a:tabLst>
                <a:tab pos="184785" algn="l"/>
              </a:tabLst>
            </a:pPr>
            <a:r>
              <a:rPr spc="-20" dirty="0">
                <a:cs typeface="Calibri"/>
              </a:rPr>
              <a:t>Se coordonner avec les associations des autres quartiers de proximité pour les dossiers qui touchent à notre environnement (ex piste cyclable…)</a:t>
            </a:r>
          </a:p>
          <a:p>
            <a:pPr marL="523875" indent="-342900">
              <a:lnSpc>
                <a:spcPts val="2150"/>
              </a:lnSpc>
              <a:spcBef>
                <a:spcPts val="450"/>
              </a:spcBef>
              <a:buClr>
                <a:srgbClr val="00AFEF"/>
              </a:buClr>
              <a:buFont typeface="Arial"/>
              <a:buChar char="•"/>
              <a:tabLst>
                <a:tab pos="184785" algn="l"/>
              </a:tabLst>
            </a:pPr>
            <a:r>
              <a:rPr spc="-20" dirty="0">
                <a:cs typeface="Calibri"/>
              </a:rPr>
              <a:t>Diffuser de l’information / préventions pour améliorer la vie dans </a:t>
            </a:r>
            <a:r>
              <a:rPr spc="-20" dirty="0" err="1">
                <a:cs typeface="Calibri"/>
              </a:rPr>
              <a:t>nos</a:t>
            </a:r>
            <a:r>
              <a:rPr spc="-20" dirty="0">
                <a:cs typeface="Calibri"/>
              </a:rPr>
              <a:t> rues</a:t>
            </a:r>
            <a:endParaRPr lang="fr-FR" spc="-20" dirty="0">
              <a:cs typeface="Calibri"/>
            </a:endParaRPr>
          </a:p>
          <a:p>
            <a:pPr marL="180975">
              <a:lnSpc>
                <a:spcPts val="2150"/>
              </a:lnSpc>
              <a:spcBef>
                <a:spcPts val="450"/>
              </a:spcBef>
              <a:buClr>
                <a:srgbClr val="00AFEF"/>
              </a:buClr>
              <a:tabLst>
                <a:tab pos="184785" algn="l"/>
              </a:tabLst>
            </a:pPr>
            <a:endParaRPr lang="fr-FR" spc="-20" dirty="0">
              <a:cs typeface="Calibri"/>
            </a:endParaRPr>
          </a:p>
          <a:p>
            <a:pPr marL="180975">
              <a:lnSpc>
                <a:spcPts val="2150"/>
              </a:lnSpc>
              <a:spcBef>
                <a:spcPts val="450"/>
              </a:spcBef>
              <a:buClr>
                <a:srgbClr val="00AFEF"/>
              </a:buClr>
              <a:tabLst>
                <a:tab pos="184785" algn="l"/>
              </a:tabLst>
            </a:pPr>
            <a:r>
              <a:rPr lang="fr-FR" sz="1800" spc="-5" dirty="0">
                <a:cs typeface="Tahoma"/>
              </a:rPr>
              <a:t>Conseil d’administration</a:t>
            </a:r>
            <a:r>
              <a:rPr lang="fr-FR" sz="1800" spc="0" baseline="3472" dirty="0">
                <a:cs typeface="Tahoma"/>
              </a:rPr>
              <a:t>			</a:t>
            </a:r>
            <a:r>
              <a:rPr lang="fr-FR" sz="1800" spc="-5" dirty="0">
                <a:cs typeface="Tahoma"/>
              </a:rPr>
              <a:t>Nou</a:t>
            </a:r>
            <a:r>
              <a:rPr lang="fr-FR" sz="1800" spc="0" dirty="0">
                <a:cs typeface="Tahoma"/>
              </a:rPr>
              <a:t>s</a:t>
            </a:r>
            <a:r>
              <a:rPr lang="fr-FR" sz="1800" spc="-25" dirty="0">
                <a:cs typeface="Tahoma"/>
              </a:rPr>
              <a:t> </a:t>
            </a:r>
            <a:r>
              <a:rPr lang="fr-FR" sz="1800" spc="-5" dirty="0">
                <a:cs typeface="Tahoma"/>
              </a:rPr>
              <a:t>contacte</a:t>
            </a:r>
            <a:r>
              <a:rPr lang="fr-FR" sz="1800" spc="0" dirty="0">
                <a:cs typeface="Tahoma"/>
              </a:rPr>
              <a:t>r</a:t>
            </a:r>
            <a:r>
              <a:rPr lang="fr-FR" sz="1800" spc="15" dirty="0">
                <a:cs typeface="Tahoma"/>
              </a:rPr>
              <a:t> </a:t>
            </a:r>
            <a:r>
              <a:rPr lang="fr-FR" sz="1800" spc="-5" dirty="0">
                <a:cs typeface="Tahoma"/>
              </a:rPr>
              <a:t>pa</a:t>
            </a:r>
            <a:r>
              <a:rPr lang="fr-FR" sz="1800" spc="0" dirty="0">
                <a:cs typeface="Tahoma"/>
              </a:rPr>
              <a:t>r</a:t>
            </a:r>
            <a:r>
              <a:rPr lang="fr-FR" sz="1800" spc="-25" dirty="0">
                <a:cs typeface="Tahoma"/>
              </a:rPr>
              <a:t> </a:t>
            </a:r>
            <a:r>
              <a:rPr lang="fr-FR" sz="1800" spc="-10" dirty="0">
                <a:cs typeface="Tahoma"/>
              </a:rPr>
              <a:t>mai</a:t>
            </a:r>
            <a:r>
              <a:rPr lang="fr-FR" sz="1800" spc="0" dirty="0">
                <a:cs typeface="Tahoma"/>
              </a:rPr>
              <a:t>l</a:t>
            </a:r>
            <a:r>
              <a:rPr lang="fr-FR" sz="1800" spc="-5" dirty="0">
                <a:cs typeface="Tahoma"/>
              </a:rPr>
              <a:t> </a:t>
            </a:r>
            <a:r>
              <a:rPr lang="fr-FR" sz="1800" spc="0" dirty="0">
                <a:cs typeface="Tahoma"/>
              </a:rPr>
              <a:t>:</a:t>
            </a:r>
          </a:p>
          <a:p>
            <a:pPr marL="180975">
              <a:lnSpc>
                <a:spcPts val="2150"/>
              </a:lnSpc>
              <a:spcBef>
                <a:spcPts val="450"/>
              </a:spcBef>
              <a:buClr>
                <a:srgbClr val="00AFEF"/>
              </a:buClr>
              <a:tabLst>
                <a:tab pos="184785" algn="l"/>
              </a:tabLst>
            </a:pPr>
            <a:r>
              <a:rPr lang="fr-FR" dirty="0">
                <a:cs typeface="Tahoma"/>
              </a:rPr>
              <a:t>						</a:t>
            </a:r>
            <a:r>
              <a:rPr lang="fr-FR" sz="2000" dirty="0">
                <a:cs typeface="Tahoma"/>
                <a:hlinkClick r:id="rId2"/>
              </a:rPr>
              <a:t>riverainsm2h2a@gmail.com</a:t>
            </a:r>
            <a:r>
              <a:rPr lang="fr-FR" sz="2000" dirty="0">
                <a:cs typeface="Tahoma"/>
              </a:rPr>
              <a:t> </a:t>
            </a:r>
            <a:endParaRPr lang="fr-FR" spc="0" dirty="0">
              <a:cs typeface="Tahoma"/>
            </a:endParaRPr>
          </a:p>
        </p:txBody>
      </p:sp>
      <p:sp>
        <p:nvSpPr>
          <p:cNvPr id="4" name="object 4"/>
          <p:cNvSpPr/>
          <p:nvPr/>
        </p:nvSpPr>
        <p:spPr>
          <a:xfrm>
            <a:off x="7513319" y="350520"/>
            <a:ext cx="2403348" cy="140208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5" name="object 5"/>
          <p:cNvSpPr txBox="1"/>
          <p:nvPr/>
        </p:nvSpPr>
        <p:spPr>
          <a:xfrm>
            <a:off x="8344903" y="363219"/>
            <a:ext cx="623570" cy="225425"/>
          </a:xfrm>
          <a:prstGeom prst="rect">
            <a:avLst/>
          </a:prstGeom>
        </p:spPr>
        <p:txBody>
          <a:bodyPr vert="horz" wrap="square" lIns="0" tIns="0" rIns="0" bIns="0" rtlCol="0">
            <a:noAutofit/>
          </a:bodyPr>
          <a:lstStyle/>
          <a:p>
            <a:pPr marL="12700">
              <a:lnSpc>
                <a:spcPct val="100000"/>
              </a:lnSpc>
            </a:pPr>
            <a:endParaRPr sz="1400" dirty="0">
              <a:latin typeface="Times New Roman"/>
              <a:cs typeface="Times New Roman"/>
            </a:endParaRPr>
          </a:p>
        </p:txBody>
      </p:sp>
      <p:sp>
        <p:nvSpPr>
          <p:cNvPr id="6" name="object 6"/>
          <p:cNvSpPr/>
          <p:nvPr/>
        </p:nvSpPr>
        <p:spPr>
          <a:xfrm>
            <a:off x="1237487" y="4393692"/>
            <a:ext cx="3392423" cy="2814827"/>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7" name="Espace réservé du numéro de diapositive 6">
            <a:extLst>
              <a:ext uri="{FF2B5EF4-FFF2-40B4-BE49-F238E27FC236}">
                <a16:creationId xmlns:a16="http://schemas.microsoft.com/office/drawing/2014/main" id="{DB410BE2-1DF1-40C8-AE5B-3B0C10761504}"/>
              </a:ext>
            </a:extLst>
          </p:cNvPr>
          <p:cNvSpPr>
            <a:spLocks noGrp="1"/>
          </p:cNvSpPr>
          <p:nvPr>
            <p:ph type="sldNum" sz="quarter" idx="7"/>
          </p:nvPr>
        </p:nvSpPr>
        <p:spPr/>
        <p:txBody>
          <a:bodyPr/>
          <a:lstStyle/>
          <a:p>
            <a:fld id="{B6F15528-21DE-4FAA-801E-634DDDAF4B2B}" type="slidenum">
              <a:rPr lang="fr-FR" smtClean="0"/>
              <a:t>4</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72668" y="350520"/>
            <a:ext cx="9143" cy="914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3" name="object 3"/>
          <p:cNvSpPr txBox="1"/>
          <p:nvPr/>
        </p:nvSpPr>
        <p:spPr>
          <a:xfrm>
            <a:off x="1480818" y="619214"/>
            <a:ext cx="5065395" cy="499109"/>
          </a:xfrm>
          <a:prstGeom prst="rect">
            <a:avLst/>
          </a:prstGeom>
        </p:spPr>
        <p:txBody>
          <a:bodyPr vert="horz" wrap="square" lIns="0" tIns="0" rIns="0" bIns="0" rtlCol="0">
            <a:noAutofit/>
          </a:bodyPr>
          <a:lstStyle/>
          <a:p>
            <a:pPr marL="12700">
              <a:tabLst>
                <a:tab pos="3019425" algn="l"/>
                <a:tab pos="4227830" algn="l"/>
              </a:tabLst>
            </a:pPr>
            <a:r>
              <a:rPr sz="2400" b="1" spc="-15" dirty="0">
                <a:solidFill>
                  <a:srgbClr val="00AFEF"/>
                </a:solidFill>
                <a:latin typeface="Calibri"/>
                <a:cs typeface="Calibri"/>
              </a:rPr>
              <a:t>Nos </a:t>
            </a:r>
            <a:r>
              <a:rPr sz="2400" b="1" spc="-15" dirty="0" err="1">
                <a:solidFill>
                  <a:srgbClr val="00AFEF"/>
                </a:solidFill>
                <a:latin typeface="Calibri"/>
                <a:cs typeface="Calibri"/>
              </a:rPr>
              <a:t>évènements</a:t>
            </a:r>
            <a:r>
              <a:rPr lang="fr-FR" sz="2400" b="1" spc="-15" dirty="0">
                <a:solidFill>
                  <a:srgbClr val="00AFEF"/>
                </a:solidFill>
                <a:latin typeface="Calibri"/>
                <a:cs typeface="Calibri"/>
              </a:rPr>
              <a:t> </a:t>
            </a:r>
            <a:r>
              <a:rPr sz="2400" b="1" spc="-15" dirty="0" err="1">
                <a:solidFill>
                  <a:srgbClr val="00AFEF"/>
                </a:solidFill>
                <a:latin typeface="Calibri"/>
                <a:cs typeface="Calibri"/>
              </a:rPr>
              <a:t>festifs</a:t>
            </a:r>
            <a:r>
              <a:rPr lang="fr-FR" sz="2400" b="1" spc="-15" dirty="0">
                <a:solidFill>
                  <a:srgbClr val="00AFEF"/>
                </a:solidFill>
                <a:latin typeface="Calibri"/>
                <a:cs typeface="Calibri"/>
              </a:rPr>
              <a:t> </a:t>
            </a:r>
            <a:r>
              <a:rPr sz="2400" b="1" spc="-15" dirty="0">
                <a:solidFill>
                  <a:srgbClr val="00AFEF"/>
                </a:solidFill>
                <a:latin typeface="Calibri"/>
                <a:cs typeface="Calibri"/>
              </a:rPr>
              <a:t>2019</a:t>
            </a:r>
          </a:p>
        </p:txBody>
      </p:sp>
      <p:sp>
        <p:nvSpPr>
          <p:cNvPr id="4" name="object 4"/>
          <p:cNvSpPr/>
          <p:nvPr/>
        </p:nvSpPr>
        <p:spPr>
          <a:xfrm>
            <a:off x="7513319" y="350520"/>
            <a:ext cx="2403348" cy="140208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5" name="object 5"/>
          <p:cNvSpPr txBox="1"/>
          <p:nvPr/>
        </p:nvSpPr>
        <p:spPr>
          <a:xfrm>
            <a:off x="9055077" y="392211"/>
            <a:ext cx="745490" cy="225425"/>
          </a:xfrm>
          <a:prstGeom prst="rect">
            <a:avLst/>
          </a:prstGeom>
        </p:spPr>
        <p:txBody>
          <a:bodyPr vert="horz" wrap="square" lIns="0" tIns="0" rIns="0" bIns="0" rtlCol="0">
            <a:noAutofit/>
          </a:bodyPr>
          <a:lstStyle/>
          <a:p>
            <a:pPr marL="12700">
              <a:lnSpc>
                <a:spcPct val="100000"/>
              </a:lnSpc>
            </a:pPr>
            <a:endParaRPr sz="1400" dirty="0">
              <a:latin typeface="Times New Roman"/>
              <a:cs typeface="Times New Roman"/>
            </a:endParaRPr>
          </a:p>
        </p:txBody>
      </p:sp>
      <p:sp>
        <p:nvSpPr>
          <p:cNvPr id="6" name="object 6"/>
          <p:cNvSpPr txBox="1"/>
          <p:nvPr/>
        </p:nvSpPr>
        <p:spPr>
          <a:xfrm>
            <a:off x="1005392" y="1508252"/>
            <a:ext cx="4715957" cy="871855"/>
          </a:xfrm>
          <a:prstGeom prst="rect">
            <a:avLst/>
          </a:prstGeom>
        </p:spPr>
        <p:txBody>
          <a:bodyPr vert="horz" wrap="square" lIns="0" tIns="0" rIns="0" bIns="0" rtlCol="0">
            <a:noAutofit/>
          </a:bodyPr>
          <a:lstStyle/>
          <a:p>
            <a:pPr marL="642620" marR="12700" indent="-285750">
              <a:buClr>
                <a:srgbClr val="00B0F0"/>
              </a:buClr>
              <a:buFont typeface="Arial" panose="020B0604020202020204" pitchFamily="34" charset="0"/>
              <a:buChar char="•"/>
              <a:tabLst>
                <a:tab pos="373380" algn="l"/>
              </a:tabLst>
            </a:pPr>
            <a:r>
              <a:rPr spc="-5" dirty="0">
                <a:cs typeface="Calibri"/>
              </a:rPr>
              <a:t>L’Apéro des beaux jours et celui de rentrée :  musique, bonne humeur et convivialité pour les grands et les petits</a:t>
            </a:r>
          </a:p>
        </p:txBody>
      </p:sp>
      <p:sp>
        <p:nvSpPr>
          <p:cNvPr id="7" name="object 7"/>
          <p:cNvSpPr/>
          <p:nvPr/>
        </p:nvSpPr>
        <p:spPr>
          <a:xfrm>
            <a:off x="1005839" y="2839211"/>
            <a:ext cx="2775203" cy="2080259"/>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8" name="object 8"/>
          <p:cNvSpPr/>
          <p:nvPr/>
        </p:nvSpPr>
        <p:spPr>
          <a:xfrm>
            <a:off x="5068822" y="916471"/>
            <a:ext cx="3898391" cy="6033515"/>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9" name="object 9"/>
          <p:cNvSpPr/>
          <p:nvPr/>
        </p:nvSpPr>
        <p:spPr>
          <a:xfrm>
            <a:off x="1778507" y="5209032"/>
            <a:ext cx="3290315" cy="1999487"/>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11" name="Espace réservé du numéro de diapositive 10">
            <a:extLst>
              <a:ext uri="{FF2B5EF4-FFF2-40B4-BE49-F238E27FC236}">
                <a16:creationId xmlns:a16="http://schemas.microsoft.com/office/drawing/2014/main" id="{D98D05AF-EA97-4A38-B27B-1E4B5A3A933A}"/>
              </a:ext>
            </a:extLst>
          </p:cNvPr>
          <p:cNvSpPr>
            <a:spLocks noGrp="1"/>
          </p:cNvSpPr>
          <p:nvPr>
            <p:ph type="sldNum" sz="quarter" idx="7"/>
          </p:nvPr>
        </p:nvSpPr>
        <p:spPr/>
        <p:txBody>
          <a:bodyPr/>
          <a:lstStyle/>
          <a:p>
            <a:fld id="{B6F15528-21DE-4FAA-801E-634DDDAF4B2B}" type="slidenum">
              <a:rPr lang="fr-FR" smtClean="0"/>
              <a:t>5</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20876" y="1314215"/>
            <a:ext cx="4476750" cy="499109"/>
          </a:xfrm>
          <a:prstGeom prst="rect">
            <a:avLst/>
          </a:prstGeom>
        </p:spPr>
        <p:txBody>
          <a:bodyPr vert="horz" wrap="square" lIns="0" tIns="0" rIns="0" bIns="0" rtlCol="0">
            <a:noAutofit/>
          </a:bodyPr>
          <a:lstStyle/>
          <a:p>
            <a:pPr marL="12700">
              <a:lnSpc>
                <a:spcPct val="100000"/>
              </a:lnSpc>
            </a:pPr>
            <a:r>
              <a:rPr sz="2400" b="1" spc="-25" dirty="0">
                <a:solidFill>
                  <a:srgbClr val="00AFEF"/>
                </a:solidFill>
                <a:latin typeface="Calibri"/>
                <a:cs typeface="Calibri"/>
              </a:rPr>
              <a:t>Les</a:t>
            </a:r>
            <a:r>
              <a:rPr sz="3200" spc="-60" dirty="0">
                <a:solidFill>
                  <a:srgbClr val="00AFEF"/>
                </a:solidFill>
                <a:latin typeface="Times New Roman"/>
                <a:cs typeface="Times New Roman"/>
              </a:rPr>
              <a:t> </a:t>
            </a:r>
            <a:r>
              <a:rPr sz="2400" b="1" spc="-25" dirty="0">
                <a:solidFill>
                  <a:srgbClr val="00AFEF"/>
                </a:solidFill>
                <a:latin typeface="Calibri"/>
                <a:cs typeface="Calibri"/>
              </a:rPr>
              <a:t>prochains évènements</a:t>
            </a:r>
          </a:p>
        </p:txBody>
      </p:sp>
      <p:sp>
        <p:nvSpPr>
          <p:cNvPr id="3" name="object 3"/>
          <p:cNvSpPr txBox="1"/>
          <p:nvPr/>
        </p:nvSpPr>
        <p:spPr>
          <a:xfrm>
            <a:off x="1320796" y="2525234"/>
            <a:ext cx="8054975" cy="1949450"/>
          </a:xfrm>
          <a:prstGeom prst="rect">
            <a:avLst/>
          </a:prstGeom>
        </p:spPr>
        <p:txBody>
          <a:bodyPr vert="horz" wrap="square" lIns="0" tIns="0" rIns="0" bIns="0" rtlCol="0">
            <a:noAutofit/>
          </a:bodyPr>
          <a:lstStyle/>
          <a:p>
            <a:pPr marL="12700" indent="-172720">
              <a:buClr>
                <a:srgbClr val="00AFEF"/>
              </a:buClr>
              <a:buSzPct val="87500"/>
              <a:buFont typeface="Times New Roman"/>
              <a:buChar char="•"/>
              <a:tabLst>
                <a:tab pos="184785" algn="l"/>
              </a:tabLst>
            </a:pPr>
            <a:r>
              <a:rPr dirty="0">
                <a:solidFill>
                  <a:srgbClr val="CD2177"/>
                </a:solidFill>
                <a:latin typeface="Calibri"/>
                <a:cs typeface="Calibri"/>
              </a:rPr>
              <a:t>L’Apéro des beaux </a:t>
            </a:r>
            <a:r>
              <a:rPr dirty="0" err="1">
                <a:solidFill>
                  <a:srgbClr val="CD2177"/>
                </a:solidFill>
                <a:latin typeface="Calibri"/>
                <a:cs typeface="Calibri"/>
              </a:rPr>
              <a:t>jours</a:t>
            </a:r>
            <a:r>
              <a:rPr dirty="0">
                <a:solidFill>
                  <a:srgbClr val="CD2177"/>
                </a:solidFill>
                <a:latin typeface="Calibri"/>
                <a:cs typeface="Calibri"/>
              </a:rPr>
              <a:t> </a:t>
            </a:r>
            <a:r>
              <a:rPr sz="2000" spc="-30" dirty="0">
                <a:solidFill>
                  <a:srgbClr val="CD2177"/>
                </a:solidFill>
                <a:latin typeface="Times New Roman"/>
                <a:cs typeface="Times New Roman"/>
              </a:rPr>
              <a:t>:</a:t>
            </a:r>
            <a:r>
              <a:rPr lang="fr-FR" sz="2000" spc="-65" dirty="0">
                <a:solidFill>
                  <a:srgbClr val="CD2177"/>
                </a:solidFill>
                <a:latin typeface="Times New Roman"/>
                <a:cs typeface="Times New Roman"/>
              </a:rPr>
              <a:t> </a:t>
            </a:r>
            <a:r>
              <a:rPr lang="fr-FR" dirty="0">
                <a:latin typeface="Calibri"/>
                <a:cs typeface="Calibri"/>
              </a:rPr>
              <a:t>un des premiers Samedi de juin !</a:t>
            </a:r>
          </a:p>
          <a:p>
            <a:pPr>
              <a:lnSpc>
                <a:spcPts val="1000"/>
              </a:lnSpc>
              <a:buClr>
                <a:srgbClr val="00AFEF"/>
              </a:buClr>
            </a:pPr>
            <a:endParaRPr lang="fr-FR" sz="900" dirty="0"/>
          </a:p>
          <a:p>
            <a:pPr>
              <a:lnSpc>
                <a:spcPts val="1100"/>
              </a:lnSpc>
              <a:spcBef>
                <a:spcPts val="31"/>
              </a:spcBef>
              <a:buClr>
                <a:srgbClr val="00AFEF"/>
              </a:buClr>
              <a:buFont typeface="Times New Roman"/>
              <a:buChar char="•"/>
            </a:pPr>
            <a:endParaRPr sz="1050" dirty="0"/>
          </a:p>
          <a:p>
            <a:pPr marL="253365" indent="-241300">
              <a:lnSpc>
                <a:spcPct val="100000"/>
              </a:lnSpc>
              <a:buClr>
                <a:srgbClr val="00AFEF"/>
              </a:buClr>
              <a:buSzPct val="87500"/>
              <a:buFont typeface="Times New Roman"/>
              <a:buChar char="•"/>
              <a:tabLst>
                <a:tab pos="253365" algn="l"/>
              </a:tabLst>
            </a:pPr>
            <a:r>
              <a:rPr spc="-5" dirty="0">
                <a:solidFill>
                  <a:srgbClr val="00AF4F"/>
                </a:solidFill>
                <a:cs typeface="Calibri"/>
              </a:rPr>
              <a:t>L’apéro de Rentrée en </a:t>
            </a:r>
            <a:r>
              <a:rPr spc="-5" dirty="0" err="1">
                <a:solidFill>
                  <a:srgbClr val="00AF4F"/>
                </a:solidFill>
                <a:cs typeface="Calibri"/>
              </a:rPr>
              <a:t>septembre</a:t>
            </a:r>
            <a:r>
              <a:rPr spc="-5" dirty="0">
                <a:solidFill>
                  <a:srgbClr val="00AF4F"/>
                </a:solidFill>
                <a:cs typeface="Calibri"/>
              </a:rPr>
              <a:t> </a:t>
            </a:r>
            <a:r>
              <a:rPr spc="-5" dirty="0">
                <a:cs typeface="Calibri"/>
              </a:rPr>
              <a:t>pour</a:t>
            </a:r>
            <a:r>
              <a:rPr sz="2000" spc="-45" dirty="0">
                <a:latin typeface="Times New Roman"/>
                <a:cs typeface="Times New Roman"/>
              </a:rPr>
              <a:t> </a:t>
            </a:r>
            <a:r>
              <a:rPr spc="-5" dirty="0">
                <a:cs typeface="Calibri"/>
              </a:rPr>
              <a:t>se </a:t>
            </a:r>
            <a:r>
              <a:rPr spc="-5" dirty="0" err="1">
                <a:cs typeface="Calibri"/>
              </a:rPr>
              <a:t>retrouver</a:t>
            </a:r>
            <a:r>
              <a:rPr spc="-5" dirty="0">
                <a:cs typeface="Calibri"/>
              </a:rPr>
              <a:t> après </a:t>
            </a:r>
            <a:r>
              <a:rPr spc="-5" dirty="0" err="1">
                <a:cs typeface="Calibri"/>
              </a:rPr>
              <a:t>l’été</a:t>
            </a:r>
            <a:endParaRPr spc="-5" dirty="0">
              <a:cs typeface="Calibri"/>
            </a:endParaRPr>
          </a:p>
          <a:p>
            <a:pPr>
              <a:lnSpc>
                <a:spcPts val="1000"/>
              </a:lnSpc>
            </a:pPr>
            <a:endParaRPr sz="900" dirty="0"/>
          </a:p>
          <a:p>
            <a:pPr>
              <a:lnSpc>
                <a:spcPts val="1000"/>
              </a:lnSpc>
            </a:pPr>
            <a:endParaRPr sz="900" dirty="0"/>
          </a:p>
          <a:p>
            <a:pPr>
              <a:lnSpc>
                <a:spcPts val="1000"/>
              </a:lnSpc>
              <a:spcBef>
                <a:spcPts val="8"/>
              </a:spcBef>
            </a:pPr>
            <a:endParaRPr sz="900" dirty="0"/>
          </a:p>
          <a:p>
            <a:pPr marL="1286510">
              <a:lnSpc>
                <a:spcPct val="100000"/>
              </a:lnSpc>
            </a:pPr>
            <a:r>
              <a:rPr sz="2400" spc="-5" dirty="0">
                <a:cs typeface="Calibri"/>
              </a:rPr>
              <a:t>Chacun prépare et amène quelque chose</a:t>
            </a:r>
          </a:p>
        </p:txBody>
      </p:sp>
      <p:sp>
        <p:nvSpPr>
          <p:cNvPr id="4" name="object 4"/>
          <p:cNvSpPr/>
          <p:nvPr/>
        </p:nvSpPr>
        <p:spPr>
          <a:xfrm>
            <a:off x="7513319" y="350520"/>
            <a:ext cx="2403348" cy="140208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5" name="object 5"/>
          <p:cNvSpPr txBox="1"/>
          <p:nvPr/>
        </p:nvSpPr>
        <p:spPr>
          <a:xfrm>
            <a:off x="9096269" y="383070"/>
            <a:ext cx="745490" cy="225425"/>
          </a:xfrm>
          <a:prstGeom prst="rect">
            <a:avLst/>
          </a:prstGeom>
        </p:spPr>
        <p:txBody>
          <a:bodyPr vert="horz" wrap="square" lIns="0" tIns="0" rIns="0" bIns="0" rtlCol="0">
            <a:noAutofit/>
          </a:bodyPr>
          <a:lstStyle/>
          <a:p>
            <a:pPr marL="12700">
              <a:lnSpc>
                <a:spcPct val="100000"/>
              </a:lnSpc>
            </a:pPr>
            <a:endParaRPr sz="1400" dirty="0">
              <a:latin typeface="Times New Roman"/>
              <a:cs typeface="Times New Roman"/>
            </a:endParaRPr>
          </a:p>
        </p:txBody>
      </p:sp>
      <p:sp>
        <p:nvSpPr>
          <p:cNvPr id="6" name="Espace réservé du numéro de diapositive 5">
            <a:extLst>
              <a:ext uri="{FF2B5EF4-FFF2-40B4-BE49-F238E27FC236}">
                <a16:creationId xmlns:a16="http://schemas.microsoft.com/office/drawing/2014/main" id="{D6D78D08-FB5B-4062-B800-D01741458221}"/>
              </a:ext>
            </a:extLst>
          </p:cNvPr>
          <p:cNvSpPr>
            <a:spLocks noGrp="1"/>
          </p:cNvSpPr>
          <p:nvPr>
            <p:ph type="sldNum" sz="quarter" idx="7"/>
          </p:nvPr>
        </p:nvSpPr>
        <p:spPr/>
        <p:txBody>
          <a:bodyPr/>
          <a:lstStyle/>
          <a:p>
            <a:fld id="{B6F15528-21DE-4FAA-801E-634DDDAF4B2B}" type="slidenum">
              <a:rPr lang="fr-FR" smtClean="0"/>
              <a:t>6</a:t>
            </a:fld>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97294" y="950025"/>
            <a:ext cx="6363970" cy="486409"/>
          </a:xfrm>
          <a:prstGeom prst="rect">
            <a:avLst/>
          </a:prstGeom>
        </p:spPr>
        <p:txBody>
          <a:bodyPr vert="horz" wrap="square" lIns="0" tIns="0" rIns="0" bIns="0" rtlCol="0">
            <a:noAutofit/>
          </a:bodyPr>
          <a:lstStyle/>
          <a:p>
            <a:pPr marL="12700"/>
            <a:r>
              <a:rPr sz="2400" b="1" spc="-15" dirty="0">
                <a:solidFill>
                  <a:srgbClr val="00AFEF"/>
                </a:solidFill>
                <a:latin typeface="Calibri"/>
                <a:cs typeface="Calibri"/>
              </a:rPr>
              <a:t>Focus sur la diffusion des information</a:t>
            </a:r>
            <a:r>
              <a:rPr lang="fr-FR" sz="2400" b="1" spc="-15" dirty="0">
                <a:solidFill>
                  <a:srgbClr val="00AFEF"/>
                </a:solidFill>
                <a:latin typeface="Calibri"/>
                <a:cs typeface="Calibri"/>
              </a:rPr>
              <a:t>s</a:t>
            </a:r>
            <a:endParaRPr sz="2400" b="1" spc="-15" dirty="0">
              <a:solidFill>
                <a:srgbClr val="00AFEF"/>
              </a:solidFill>
              <a:latin typeface="Calibri"/>
              <a:cs typeface="Calibri"/>
            </a:endParaRPr>
          </a:p>
        </p:txBody>
      </p:sp>
      <p:sp>
        <p:nvSpPr>
          <p:cNvPr id="4" name="object 4"/>
          <p:cNvSpPr txBox="1"/>
          <p:nvPr/>
        </p:nvSpPr>
        <p:spPr>
          <a:xfrm>
            <a:off x="1053594" y="1873123"/>
            <a:ext cx="8573514" cy="3783965"/>
          </a:xfrm>
          <a:prstGeom prst="rect">
            <a:avLst/>
          </a:prstGeom>
        </p:spPr>
        <p:txBody>
          <a:bodyPr vert="horz" wrap="square" lIns="0" tIns="0" rIns="0" bIns="0" rtlCol="0">
            <a:noAutofit/>
          </a:bodyPr>
          <a:lstStyle/>
          <a:p>
            <a:pPr marL="12065" marR="1927860">
              <a:spcBef>
                <a:spcPts val="359"/>
              </a:spcBef>
              <a:buClr>
                <a:srgbClr val="00B0F0"/>
              </a:buClr>
              <a:tabLst>
                <a:tab pos="204470" algn="l"/>
              </a:tabLst>
            </a:pPr>
            <a:r>
              <a:rPr spc="5" dirty="0">
                <a:cs typeface="Calibri"/>
              </a:rPr>
              <a:t>2019 : </a:t>
            </a:r>
            <a:r>
              <a:rPr spc="-10" dirty="0">
                <a:latin typeface="Calibri"/>
                <a:cs typeface="Calibri"/>
              </a:rPr>
              <a:t>adapter la communication de proximité via les</a:t>
            </a:r>
            <a:r>
              <a:rPr lang="fr-FR" spc="-10" dirty="0">
                <a:latin typeface="Calibri"/>
                <a:cs typeface="Calibri"/>
              </a:rPr>
              <a:t> </a:t>
            </a:r>
            <a:r>
              <a:rPr spc="-10" dirty="0">
                <a:latin typeface="Calibri"/>
                <a:cs typeface="Calibri"/>
              </a:rPr>
              <a:t>rencontres, les vigilants...</a:t>
            </a:r>
          </a:p>
          <a:p>
            <a:pPr>
              <a:lnSpc>
                <a:spcPts val="850"/>
              </a:lnSpc>
              <a:spcBef>
                <a:spcPts val="9"/>
              </a:spcBef>
            </a:pPr>
            <a:endParaRPr dirty="0"/>
          </a:p>
          <a:p>
            <a:pPr>
              <a:lnSpc>
                <a:spcPts val="1000"/>
              </a:lnSpc>
            </a:pPr>
            <a:endParaRPr dirty="0"/>
          </a:p>
          <a:p>
            <a:pPr marL="469265" marR="1927860" lvl="1" indent="-285750">
              <a:spcBef>
                <a:spcPts val="359"/>
              </a:spcBef>
              <a:buClr>
                <a:srgbClr val="00B0F0"/>
              </a:buClr>
              <a:buSzPct val="88888"/>
              <a:buFont typeface="Arial" panose="020B0604020202020204" pitchFamily="34" charset="0"/>
              <a:buChar char="•"/>
              <a:tabLst>
                <a:tab pos="204470" algn="l"/>
              </a:tabLst>
            </a:pPr>
            <a:r>
              <a:rPr spc="5" dirty="0">
                <a:cs typeface="Calibri"/>
              </a:rPr>
              <a:t>Communication sur les deux fêtes de quartier et </a:t>
            </a:r>
            <a:r>
              <a:rPr spc="5" dirty="0" err="1">
                <a:cs typeface="Calibri"/>
              </a:rPr>
              <a:t>l’AG</a:t>
            </a:r>
            <a:endParaRPr spc="5" dirty="0">
              <a:cs typeface="Calibri"/>
            </a:endParaRPr>
          </a:p>
          <a:p>
            <a:pPr marL="469265" marR="1927860" lvl="1" indent="-285750">
              <a:spcBef>
                <a:spcPts val="359"/>
              </a:spcBef>
              <a:buClr>
                <a:srgbClr val="00B0F0"/>
              </a:buClr>
              <a:buSzPct val="88888"/>
              <a:buFont typeface="Arial" panose="020B0604020202020204" pitchFamily="34" charset="0"/>
              <a:buChar char="•"/>
              <a:tabLst>
                <a:tab pos="204470" algn="l"/>
              </a:tabLst>
            </a:pPr>
            <a:r>
              <a:rPr spc="5" dirty="0">
                <a:cs typeface="Calibri"/>
              </a:rPr>
              <a:t>Dossier </a:t>
            </a:r>
            <a:r>
              <a:rPr spc="5" dirty="0" err="1">
                <a:cs typeface="Calibri"/>
              </a:rPr>
              <a:t>Phebus</a:t>
            </a:r>
            <a:endParaRPr spc="5" dirty="0">
              <a:cs typeface="Calibri"/>
            </a:endParaRPr>
          </a:p>
          <a:p>
            <a:pPr marL="469265" marR="1927860" lvl="1" indent="-285750">
              <a:spcBef>
                <a:spcPts val="359"/>
              </a:spcBef>
              <a:buClr>
                <a:srgbClr val="00B0F0"/>
              </a:buClr>
              <a:buSzPct val="88888"/>
              <a:buFont typeface="Arial" panose="020B0604020202020204" pitchFamily="34" charset="0"/>
              <a:buChar char="•"/>
              <a:tabLst>
                <a:tab pos="204470" algn="l"/>
              </a:tabLst>
            </a:pPr>
            <a:r>
              <a:rPr spc="5" dirty="0">
                <a:cs typeface="Calibri"/>
              </a:rPr>
              <a:t>Coupure de gaz en septembre 2019 et sur vigilance quant à votre facturation SEOP suite </a:t>
            </a:r>
            <a:r>
              <a:rPr spc="5" dirty="0" err="1">
                <a:cs typeface="Calibri"/>
              </a:rPr>
              <a:t>changement</a:t>
            </a:r>
            <a:r>
              <a:rPr spc="5" dirty="0">
                <a:cs typeface="Calibri"/>
              </a:rPr>
              <a:t> </a:t>
            </a:r>
            <a:r>
              <a:rPr spc="5" dirty="0" err="1">
                <a:cs typeface="Calibri"/>
              </a:rPr>
              <a:t>compteur</a:t>
            </a:r>
            <a:r>
              <a:rPr spc="5" dirty="0">
                <a:cs typeface="Calibri"/>
              </a:rPr>
              <a:t>.</a:t>
            </a:r>
          </a:p>
          <a:p>
            <a:pPr marL="469265" marR="1927860" lvl="1" indent="-285750">
              <a:spcBef>
                <a:spcPts val="359"/>
              </a:spcBef>
              <a:buClr>
                <a:srgbClr val="00B0F0"/>
              </a:buClr>
              <a:buSzPct val="88888"/>
              <a:buFont typeface="Arial" panose="020B0604020202020204" pitchFamily="34" charset="0"/>
              <a:buChar char="•"/>
              <a:tabLst>
                <a:tab pos="204470" algn="l"/>
              </a:tabLst>
            </a:pPr>
            <a:r>
              <a:rPr spc="5" dirty="0">
                <a:cs typeface="Calibri"/>
              </a:rPr>
              <a:t>Signalement de comportements anormaux dans </a:t>
            </a:r>
            <a:r>
              <a:rPr spc="5" dirty="0" err="1">
                <a:cs typeface="Calibri"/>
              </a:rPr>
              <a:t>nos</a:t>
            </a:r>
            <a:r>
              <a:rPr spc="5" dirty="0">
                <a:cs typeface="Calibri"/>
              </a:rPr>
              <a:t> rues</a:t>
            </a:r>
            <a:r>
              <a:rPr lang="fr-FR" spc="5" dirty="0">
                <a:cs typeface="Calibri"/>
              </a:rPr>
              <a:t>  </a:t>
            </a:r>
            <a:r>
              <a:rPr spc="5" dirty="0">
                <a:cs typeface="Calibri"/>
              </a:rPr>
              <a:t> (</a:t>
            </a:r>
            <a:r>
              <a:rPr spc="5" dirty="0" err="1">
                <a:cs typeface="Calibri"/>
              </a:rPr>
              <a:t>rodéos</a:t>
            </a:r>
            <a:r>
              <a:rPr spc="5" dirty="0">
                <a:cs typeface="Calibri"/>
              </a:rPr>
              <a:t>, véhicules garés depuis longtemps et inconnus des riverains,  )</a:t>
            </a:r>
          </a:p>
          <a:p>
            <a:pPr marL="469265" marR="1927860" lvl="1" indent="-285750">
              <a:spcBef>
                <a:spcPts val="359"/>
              </a:spcBef>
              <a:buClr>
                <a:srgbClr val="00B0F0"/>
              </a:buClr>
              <a:buSzPct val="88888"/>
              <a:buFont typeface="Arial" panose="020B0604020202020204" pitchFamily="34" charset="0"/>
              <a:buChar char="•"/>
              <a:tabLst>
                <a:tab pos="204470" algn="l"/>
              </a:tabLst>
            </a:pPr>
            <a:r>
              <a:rPr spc="5" dirty="0">
                <a:cs typeface="Calibri"/>
              </a:rPr>
              <a:t>Signalement de circulation difficile compte tenu d’évènements exceptionnels ( commémoration au monument Pershing en juin 2019 .. )</a:t>
            </a:r>
          </a:p>
          <a:p>
            <a:pPr marL="469265" marR="1927860" lvl="1" indent="-285750">
              <a:spcBef>
                <a:spcPts val="359"/>
              </a:spcBef>
              <a:buClr>
                <a:srgbClr val="00B0F0"/>
              </a:buClr>
              <a:buSzPct val="88888"/>
              <a:buFont typeface="Arial" panose="020B0604020202020204" pitchFamily="34" charset="0"/>
              <a:buChar char="•"/>
              <a:tabLst>
                <a:tab pos="204470" algn="l"/>
              </a:tabLst>
            </a:pPr>
            <a:r>
              <a:rPr spc="5" dirty="0">
                <a:cs typeface="Calibri"/>
              </a:rPr>
              <a:t>Informations maison des associations</a:t>
            </a:r>
          </a:p>
        </p:txBody>
      </p:sp>
      <p:sp>
        <p:nvSpPr>
          <p:cNvPr id="5" name="object 5"/>
          <p:cNvSpPr/>
          <p:nvPr/>
        </p:nvSpPr>
        <p:spPr>
          <a:xfrm>
            <a:off x="6960107" y="5657088"/>
            <a:ext cx="2667000" cy="117805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7" name="object 7"/>
          <p:cNvSpPr txBox="1"/>
          <p:nvPr/>
        </p:nvSpPr>
        <p:spPr>
          <a:xfrm>
            <a:off x="9024604" y="392211"/>
            <a:ext cx="623570" cy="225425"/>
          </a:xfrm>
          <a:prstGeom prst="rect">
            <a:avLst/>
          </a:prstGeom>
        </p:spPr>
        <p:txBody>
          <a:bodyPr vert="horz" wrap="square" lIns="0" tIns="0" rIns="0" bIns="0" rtlCol="0">
            <a:noAutofit/>
          </a:bodyPr>
          <a:lstStyle/>
          <a:p>
            <a:pPr marL="12700">
              <a:lnSpc>
                <a:spcPct val="100000"/>
              </a:lnSpc>
            </a:pPr>
            <a:endParaRPr sz="1400" dirty="0">
              <a:latin typeface="Times New Roman"/>
              <a:cs typeface="Times New Roman"/>
            </a:endParaRPr>
          </a:p>
        </p:txBody>
      </p:sp>
      <p:sp>
        <p:nvSpPr>
          <p:cNvPr id="9" name="object 7">
            <a:extLst>
              <a:ext uri="{FF2B5EF4-FFF2-40B4-BE49-F238E27FC236}">
                <a16:creationId xmlns:a16="http://schemas.microsoft.com/office/drawing/2014/main" id="{3B3544D8-E36D-474D-9529-1A55619D3C27}"/>
              </a:ext>
            </a:extLst>
          </p:cNvPr>
          <p:cNvSpPr/>
          <p:nvPr/>
        </p:nvSpPr>
        <p:spPr>
          <a:xfrm>
            <a:off x="7519141" y="578965"/>
            <a:ext cx="2403348" cy="140208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3" name="Espace réservé du numéro de diapositive 2">
            <a:extLst>
              <a:ext uri="{FF2B5EF4-FFF2-40B4-BE49-F238E27FC236}">
                <a16:creationId xmlns:a16="http://schemas.microsoft.com/office/drawing/2014/main" id="{0CB2CCA6-398D-4BCC-9623-D1F1F77E9F31}"/>
              </a:ext>
            </a:extLst>
          </p:cNvPr>
          <p:cNvSpPr>
            <a:spLocks noGrp="1"/>
          </p:cNvSpPr>
          <p:nvPr>
            <p:ph type="sldNum" sz="quarter" idx="7"/>
          </p:nvPr>
        </p:nvSpPr>
        <p:spPr/>
        <p:txBody>
          <a:bodyPr/>
          <a:lstStyle/>
          <a:p>
            <a:fld id="{B6F15528-21DE-4FAA-801E-634DDDAF4B2B}" type="slidenum">
              <a:rPr lang="fr-FR" smtClean="0"/>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80174" y="1685956"/>
            <a:ext cx="2775585" cy="499109"/>
          </a:xfrm>
          <a:prstGeom prst="rect">
            <a:avLst/>
          </a:prstGeom>
        </p:spPr>
        <p:txBody>
          <a:bodyPr vert="horz" wrap="square" lIns="0" tIns="0" rIns="0" bIns="0" rtlCol="0">
            <a:noAutofit/>
          </a:bodyPr>
          <a:lstStyle/>
          <a:p>
            <a:pPr marL="12700">
              <a:lnSpc>
                <a:spcPct val="100000"/>
              </a:lnSpc>
            </a:pPr>
            <a:r>
              <a:rPr sz="2400" b="1" spc="-15" dirty="0">
                <a:solidFill>
                  <a:srgbClr val="00AFEF"/>
                </a:solidFill>
                <a:latin typeface="Calibri"/>
                <a:cs typeface="Calibri"/>
              </a:rPr>
              <a:t>Voisins Vigilants</a:t>
            </a:r>
          </a:p>
        </p:txBody>
      </p:sp>
      <p:sp>
        <p:nvSpPr>
          <p:cNvPr id="3" name="object 3"/>
          <p:cNvSpPr txBox="1"/>
          <p:nvPr/>
        </p:nvSpPr>
        <p:spPr>
          <a:xfrm>
            <a:off x="1480786" y="2580114"/>
            <a:ext cx="7761605" cy="1877060"/>
          </a:xfrm>
          <a:prstGeom prst="rect">
            <a:avLst/>
          </a:prstGeom>
        </p:spPr>
        <p:txBody>
          <a:bodyPr vert="horz" wrap="square" lIns="0" tIns="0" rIns="0" bIns="0" rtlCol="0">
            <a:noAutofit/>
          </a:bodyPr>
          <a:lstStyle/>
          <a:p>
            <a:pPr marL="297815" indent="-285750">
              <a:lnSpc>
                <a:spcPct val="100000"/>
              </a:lnSpc>
              <a:buClr>
                <a:srgbClr val="00AFEF"/>
              </a:buClr>
              <a:buFont typeface="Arial"/>
              <a:buChar char="•"/>
              <a:tabLst>
                <a:tab pos="182880" algn="l"/>
              </a:tabLst>
            </a:pPr>
            <a:r>
              <a:rPr spc="-10" dirty="0">
                <a:latin typeface="Calibri"/>
                <a:cs typeface="Calibri"/>
              </a:rPr>
              <a:t>22 familles du quartier inscrits sur Voisins Vigilants</a:t>
            </a:r>
          </a:p>
          <a:p>
            <a:pPr>
              <a:lnSpc>
                <a:spcPts val="1300"/>
              </a:lnSpc>
              <a:spcBef>
                <a:spcPts val="79"/>
              </a:spcBef>
              <a:buClr>
                <a:srgbClr val="00AFEF"/>
              </a:buClr>
              <a:tabLst>
                <a:tab pos="182880" algn="l"/>
              </a:tabLst>
            </a:pPr>
            <a:endParaRPr spc="-10" dirty="0">
              <a:latin typeface="Calibri"/>
              <a:cs typeface="Calibri"/>
            </a:endParaRPr>
          </a:p>
          <a:p>
            <a:pPr marL="297815" marR="12700" indent="-285750">
              <a:lnSpc>
                <a:spcPts val="1939"/>
              </a:lnSpc>
              <a:buClr>
                <a:srgbClr val="00AFEF"/>
              </a:buClr>
              <a:buFont typeface="Arial"/>
              <a:buChar char="•"/>
              <a:tabLst>
                <a:tab pos="182880" algn="l"/>
              </a:tabLst>
            </a:pPr>
            <a:r>
              <a:rPr spc="-10" dirty="0">
                <a:latin typeface="Calibri"/>
                <a:cs typeface="Calibri"/>
              </a:rPr>
              <a:t>5 alertes diffusées au dernier semestre( squatt parking université, vandalisme sur voitures… )</a:t>
            </a:r>
          </a:p>
          <a:p>
            <a:pPr marL="297814" marR="2447925" indent="-285750">
              <a:lnSpc>
                <a:spcPts val="2650"/>
              </a:lnSpc>
              <a:spcBef>
                <a:spcPts val="130"/>
              </a:spcBef>
              <a:buClr>
                <a:srgbClr val="00AFEF"/>
              </a:buClr>
              <a:buFont typeface="Arial"/>
              <a:buChar char="•"/>
              <a:tabLst>
                <a:tab pos="182880" algn="l"/>
              </a:tabLst>
            </a:pPr>
            <a:r>
              <a:rPr spc="-10" dirty="0">
                <a:latin typeface="Calibri"/>
                <a:cs typeface="Calibri"/>
              </a:rPr>
              <a:t>Un nombre de communautés voisins vigilants qui progresse dans Versailles (28 communautés +7vs2019)</a:t>
            </a:r>
          </a:p>
        </p:txBody>
      </p:sp>
      <p:sp>
        <p:nvSpPr>
          <p:cNvPr id="4" name="object 4"/>
          <p:cNvSpPr/>
          <p:nvPr/>
        </p:nvSpPr>
        <p:spPr>
          <a:xfrm>
            <a:off x="1511808" y="1455420"/>
            <a:ext cx="1360932" cy="98297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5" name="object 5"/>
          <p:cNvSpPr/>
          <p:nvPr/>
        </p:nvSpPr>
        <p:spPr>
          <a:xfrm>
            <a:off x="7306055" y="4559808"/>
            <a:ext cx="2461259" cy="240029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6" name="object 6"/>
          <p:cNvSpPr/>
          <p:nvPr/>
        </p:nvSpPr>
        <p:spPr>
          <a:xfrm>
            <a:off x="8584692" y="4867655"/>
            <a:ext cx="348996" cy="684275"/>
          </a:xfrm>
          <a:custGeom>
            <a:avLst/>
            <a:gdLst/>
            <a:ahLst/>
            <a:cxnLst/>
            <a:rect l="l" t="t" r="r" b="b"/>
            <a:pathLst>
              <a:path w="348996" h="684275">
                <a:moveTo>
                  <a:pt x="38282" y="618498"/>
                </a:moveTo>
                <a:lnTo>
                  <a:pt x="30402" y="614471"/>
                </a:lnTo>
                <a:lnTo>
                  <a:pt x="341375" y="0"/>
                </a:lnTo>
                <a:lnTo>
                  <a:pt x="348995" y="3048"/>
                </a:lnTo>
                <a:lnTo>
                  <a:pt x="38282" y="618498"/>
                </a:lnTo>
                <a:close/>
              </a:path>
              <a:path w="348996" h="684275">
                <a:moveTo>
                  <a:pt x="0" y="684275"/>
                </a:moveTo>
                <a:lnTo>
                  <a:pt x="0" y="598932"/>
                </a:lnTo>
                <a:lnTo>
                  <a:pt x="30402" y="614471"/>
                </a:lnTo>
                <a:lnTo>
                  <a:pt x="24384" y="626364"/>
                </a:lnTo>
                <a:lnTo>
                  <a:pt x="32003" y="630935"/>
                </a:lnTo>
                <a:lnTo>
                  <a:pt x="62616" y="630935"/>
                </a:lnTo>
                <a:lnTo>
                  <a:pt x="68580" y="633983"/>
                </a:lnTo>
                <a:lnTo>
                  <a:pt x="0" y="684275"/>
                </a:lnTo>
                <a:close/>
              </a:path>
              <a:path w="348996" h="684275">
                <a:moveTo>
                  <a:pt x="32003" y="630935"/>
                </a:moveTo>
                <a:lnTo>
                  <a:pt x="24384" y="626364"/>
                </a:lnTo>
                <a:lnTo>
                  <a:pt x="30402" y="614471"/>
                </a:lnTo>
                <a:lnTo>
                  <a:pt x="38282" y="618498"/>
                </a:lnTo>
                <a:lnTo>
                  <a:pt x="32003" y="630935"/>
                </a:lnTo>
                <a:close/>
              </a:path>
              <a:path w="348996" h="684275">
                <a:moveTo>
                  <a:pt x="62616" y="630935"/>
                </a:moveTo>
                <a:lnTo>
                  <a:pt x="32003" y="630935"/>
                </a:lnTo>
                <a:lnTo>
                  <a:pt x="38282" y="618498"/>
                </a:lnTo>
                <a:lnTo>
                  <a:pt x="62616" y="630935"/>
                </a:lnTo>
                <a:close/>
              </a:path>
            </a:pathLst>
          </a:custGeom>
          <a:solidFill>
            <a:srgbClr val="0F6EC6"/>
          </a:solidFill>
        </p:spPr>
        <p:txBody>
          <a:bodyPr wrap="square" lIns="0" tIns="0" rIns="0" bIns="0" rtlCol="0">
            <a:noAutofit/>
          </a:bodyPr>
          <a:lstStyle/>
          <a:p>
            <a:endParaRPr/>
          </a:p>
        </p:txBody>
      </p:sp>
      <p:sp>
        <p:nvSpPr>
          <p:cNvPr id="7" name="object 7"/>
          <p:cNvSpPr/>
          <p:nvPr/>
        </p:nvSpPr>
        <p:spPr>
          <a:xfrm>
            <a:off x="7513319" y="350520"/>
            <a:ext cx="2403348" cy="140208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8" name="object 8"/>
          <p:cNvSpPr txBox="1"/>
          <p:nvPr/>
        </p:nvSpPr>
        <p:spPr>
          <a:xfrm>
            <a:off x="9009368" y="392211"/>
            <a:ext cx="745490" cy="225425"/>
          </a:xfrm>
          <a:prstGeom prst="rect">
            <a:avLst/>
          </a:prstGeom>
        </p:spPr>
        <p:txBody>
          <a:bodyPr vert="horz" wrap="square" lIns="0" tIns="0" rIns="0" bIns="0" rtlCol="0">
            <a:noAutofit/>
          </a:bodyPr>
          <a:lstStyle/>
          <a:p>
            <a:pPr marL="12700">
              <a:lnSpc>
                <a:spcPct val="100000"/>
              </a:lnSpc>
            </a:pPr>
            <a:endParaRPr sz="1400" dirty="0">
              <a:latin typeface="Times New Roman"/>
              <a:cs typeface="Times New Roman"/>
            </a:endParaRPr>
          </a:p>
        </p:txBody>
      </p:sp>
      <p:sp>
        <p:nvSpPr>
          <p:cNvPr id="9" name="Espace réservé du numéro de diapositive 8">
            <a:extLst>
              <a:ext uri="{FF2B5EF4-FFF2-40B4-BE49-F238E27FC236}">
                <a16:creationId xmlns:a16="http://schemas.microsoft.com/office/drawing/2014/main" id="{0A4C6CB6-8FA8-48FF-AF3A-9DCD9B007279}"/>
              </a:ext>
            </a:extLst>
          </p:cNvPr>
          <p:cNvSpPr>
            <a:spLocks noGrp="1"/>
          </p:cNvSpPr>
          <p:nvPr>
            <p:ph type="sldNum" sz="quarter" idx="7"/>
          </p:nvPr>
        </p:nvSpPr>
        <p:spPr/>
        <p:txBody>
          <a:bodyPr/>
          <a:lstStyle/>
          <a:p>
            <a:fld id="{B6F15528-21DE-4FAA-801E-634DDDAF4B2B}" type="slidenum">
              <a:rPr lang="fr-FR" smtClean="0"/>
              <a:t>8</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9350" y="617637"/>
            <a:ext cx="8020770" cy="793880"/>
          </a:xfrm>
          <a:prstGeom prst="rect">
            <a:avLst/>
          </a:prstGeom>
        </p:spPr>
        <p:txBody>
          <a:bodyPr vert="horz" wrap="square" lIns="0" tIns="0" rIns="0" bIns="0" rtlCol="0">
            <a:noAutofit/>
          </a:bodyPr>
          <a:lstStyle/>
          <a:p>
            <a:pPr marL="6350">
              <a:lnSpc>
                <a:spcPct val="100000"/>
              </a:lnSpc>
            </a:pPr>
            <a:r>
              <a:rPr sz="2400" b="1" spc="-25" dirty="0">
                <a:solidFill>
                  <a:srgbClr val="00AFEF"/>
                </a:solidFill>
                <a:latin typeface="Calibri"/>
                <a:cs typeface="Calibri"/>
              </a:rPr>
              <a:t>Evolution réseau Phébus</a:t>
            </a:r>
          </a:p>
          <a:p>
            <a:pPr marL="6350">
              <a:lnSpc>
                <a:spcPct val="100000"/>
              </a:lnSpc>
            </a:pPr>
            <a:r>
              <a:rPr sz="2400" b="1" spc="-25" dirty="0">
                <a:solidFill>
                  <a:srgbClr val="00AFEF"/>
                </a:solidFill>
                <a:latin typeface="Calibri"/>
                <a:cs typeface="Calibri"/>
              </a:rPr>
              <a:t>Nos remarques et demandes depuis début 2018</a:t>
            </a:r>
          </a:p>
        </p:txBody>
      </p:sp>
      <p:sp>
        <p:nvSpPr>
          <p:cNvPr id="3" name="object 3"/>
          <p:cNvSpPr txBox="1"/>
          <p:nvPr/>
        </p:nvSpPr>
        <p:spPr>
          <a:xfrm>
            <a:off x="996950" y="1574800"/>
            <a:ext cx="8889236" cy="3978910"/>
          </a:xfrm>
          <a:prstGeom prst="rect">
            <a:avLst/>
          </a:prstGeom>
        </p:spPr>
        <p:txBody>
          <a:bodyPr vert="horz" wrap="square" lIns="0" tIns="0" rIns="0" bIns="0" rtlCol="0">
            <a:noAutofit/>
          </a:bodyPr>
          <a:lstStyle/>
          <a:p>
            <a:pPr marL="355600" marR="14604" indent="-342900">
              <a:lnSpc>
                <a:spcPct val="108000"/>
              </a:lnSpc>
              <a:buClr>
                <a:srgbClr val="00B0F0"/>
              </a:buClr>
              <a:buSzPct val="128571"/>
              <a:buFont typeface="Arial"/>
              <a:buChar char="•"/>
              <a:tabLst>
                <a:tab pos="354965" algn="l"/>
              </a:tabLst>
            </a:pPr>
            <a:r>
              <a:rPr spc="5" dirty="0">
                <a:latin typeface="Calibri"/>
                <a:cs typeface="Calibri"/>
              </a:rPr>
              <a:t>Problème de desserte : rue de la ceinture (vers avenue des Etats Unis) et haut de l’avenue des Etats-Unis, quartiers denses, pas bien desservis.</a:t>
            </a:r>
          </a:p>
          <a:p>
            <a:pPr marL="171450" indent="-171450">
              <a:lnSpc>
                <a:spcPts val="750"/>
              </a:lnSpc>
              <a:spcBef>
                <a:spcPts val="33"/>
              </a:spcBef>
              <a:buClr>
                <a:srgbClr val="00B0F0"/>
              </a:buClr>
              <a:buFont typeface="Arial"/>
              <a:buChar char="•"/>
            </a:pPr>
            <a:endParaRPr spc="5" dirty="0">
              <a:latin typeface="Calibri"/>
              <a:cs typeface="Calibri"/>
            </a:endParaRPr>
          </a:p>
          <a:p>
            <a:pPr marL="171450" indent="-171450">
              <a:lnSpc>
                <a:spcPts val="1000"/>
              </a:lnSpc>
              <a:buClr>
                <a:srgbClr val="00B0F0"/>
              </a:buClr>
              <a:buFont typeface="Arial"/>
              <a:buChar char="•"/>
            </a:pPr>
            <a:endParaRPr spc="5" dirty="0">
              <a:latin typeface="Calibri"/>
              <a:cs typeface="Calibri"/>
            </a:endParaRPr>
          </a:p>
          <a:p>
            <a:pPr marL="355600" indent="-342900">
              <a:lnSpc>
                <a:spcPct val="100000"/>
              </a:lnSpc>
              <a:buClr>
                <a:srgbClr val="00B0F0"/>
              </a:buClr>
              <a:buSzPct val="128571"/>
              <a:buFont typeface="Arial"/>
              <a:buChar char="•"/>
              <a:tabLst>
                <a:tab pos="354965" algn="l"/>
              </a:tabLst>
            </a:pPr>
            <a:r>
              <a:rPr spc="5" dirty="0">
                <a:latin typeface="Calibri"/>
                <a:cs typeface="Calibri"/>
              </a:rPr>
              <a:t>Amplification de nuisances : lors d’un sondage réalisé par l’association M2H2A en mars 2018</a:t>
            </a:r>
          </a:p>
          <a:p>
            <a:pPr marL="641350" indent="-285750">
              <a:lnSpc>
                <a:spcPct val="100000"/>
              </a:lnSpc>
              <a:spcBef>
                <a:spcPts val="170"/>
              </a:spcBef>
              <a:buClr>
                <a:srgbClr val="00B0F0"/>
              </a:buClr>
              <a:buFont typeface="Arial"/>
              <a:buChar char="•"/>
            </a:pPr>
            <a:r>
              <a:rPr spc="5" dirty="0">
                <a:latin typeface="Calibri"/>
                <a:cs typeface="Calibri"/>
              </a:rPr>
              <a:t>73% des sondés ont déclaré subir les nuisances suivantes :</a:t>
            </a:r>
          </a:p>
          <a:p>
            <a:pPr marL="908050" indent="-285750">
              <a:lnSpc>
                <a:spcPct val="100000"/>
              </a:lnSpc>
              <a:spcBef>
                <a:spcPts val="250"/>
              </a:spcBef>
              <a:buClr>
                <a:srgbClr val="00B0F0"/>
              </a:buClr>
              <a:buFont typeface="Arial"/>
              <a:buChar char="•"/>
            </a:pPr>
            <a:r>
              <a:rPr spc="5" dirty="0" err="1">
                <a:latin typeface="Calibri"/>
                <a:cs typeface="Calibri"/>
              </a:rPr>
              <a:t>Risque</a:t>
            </a:r>
            <a:r>
              <a:rPr spc="5" dirty="0">
                <a:latin typeface="Calibri"/>
                <a:cs typeface="Calibri"/>
              </a:rPr>
              <a:t> d’accident voitures et piétons</a:t>
            </a:r>
          </a:p>
          <a:p>
            <a:pPr marL="907415" marR="13970" indent="-285750">
              <a:lnSpc>
                <a:spcPct val="114999"/>
              </a:lnSpc>
              <a:buClr>
                <a:srgbClr val="00B0F0"/>
              </a:buClr>
              <a:buFont typeface="Arial"/>
              <a:buChar char="•"/>
            </a:pPr>
            <a:r>
              <a:rPr spc="5" dirty="0" err="1">
                <a:latin typeface="Calibri"/>
                <a:cs typeface="Calibri"/>
              </a:rPr>
              <a:t>Difficultés</a:t>
            </a:r>
            <a:r>
              <a:rPr spc="5" dirty="0">
                <a:latin typeface="Calibri"/>
                <a:cs typeface="Calibri"/>
              </a:rPr>
              <a:t>  de  circulation  du  bus  sur  la  portion  entre  arrêt  Antoine  Richard  &amp;  Université (chemin de Fausses Reposes et rue Hélène-Andrée)</a:t>
            </a:r>
          </a:p>
          <a:p>
            <a:pPr marL="908050" indent="-285750">
              <a:lnSpc>
                <a:spcPct val="100000"/>
              </a:lnSpc>
              <a:spcBef>
                <a:spcPts val="250"/>
              </a:spcBef>
              <a:buClr>
                <a:srgbClr val="00B0F0"/>
              </a:buClr>
              <a:buFont typeface="Arial"/>
              <a:buChar char="•"/>
            </a:pPr>
            <a:r>
              <a:rPr spc="5" dirty="0">
                <a:latin typeface="Calibri"/>
                <a:cs typeface="Calibri"/>
              </a:rPr>
              <a:t>Nuisances de bruit, vibrations, pollution,  voire dégradation d’infrastructure</a:t>
            </a:r>
          </a:p>
          <a:p>
            <a:pPr marL="908050" indent="-285750">
              <a:lnSpc>
                <a:spcPct val="100000"/>
              </a:lnSpc>
              <a:spcBef>
                <a:spcPts val="250"/>
              </a:spcBef>
              <a:buClr>
                <a:srgbClr val="00B0F0"/>
              </a:buClr>
              <a:buFont typeface="Arial"/>
              <a:buChar char="•"/>
            </a:pPr>
            <a:r>
              <a:rPr spc="5" dirty="0" err="1">
                <a:latin typeface="Calibri"/>
                <a:cs typeface="Calibri"/>
              </a:rPr>
              <a:t>Gêne</a:t>
            </a:r>
            <a:r>
              <a:rPr spc="5" dirty="0">
                <a:latin typeface="Calibri"/>
                <a:cs typeface="Calibri"/>
              </a:rPr>
              <a:t> générée par le stationnement prolongé des bus au terminus “Université”</a:t>
            </a:r>
          </a:p>
          <a:p>
            <a:pPr marL="908050" indent="-285750">
              <a:lnSpc>
                <a:spcPct val="100000"/>
              </a:lnSpc>
              <a:spcBef>
                <a:spcPts val="250"/>
              </a:spcBef>
              <a:buClr>
                <a:srgbClr val="00B0F0"/>
              </a:buClr>
              <a:buFont typeface="Arial"/>
              <a:buChar char="•"/>
              <a:tabLst>
                <a:tab pos="861060" algn="l"/>
              </a:tabLst>
            </a:pPr>
            <a:r>
              <a:rPr spc="5" dirty="0">
                <a:latin typeface="Calibri"/>
                <a:cs typeface="Calibri"/>
              </a:rPr>
              <a:t>Des bus bloqués ces dernières semaines du fait de la neige</a:t>
            </a:r>
          </a:p>
          <a:p>
            <a:pPr marL="171450" indent="-171450">
              <a:lnSpc>
                <a:spcPts val="600"/>
              </a:lnSpc>
              <a:spcBef>
                <a:spcPts val="11"/>
              </a:spcBef>
              <a:buClr>
                <a:srgbClr val="00B0F0"/>
              </a:buClr>
              <a:buFont typeface="Arial"/>
              <a:buChar char="•"/>
            </a:pPr>
            <a:endParaRPr spc="5" dirty="0">
              <a:latin typeface="Calibri"/>
              <a:cs typeface="Calibri"/>
            </a:endParaRPr>
          </a:p>
          <a:p>
            <a:pPr marL="171450" indent="-171450">
              <a:lnSpc>
                <a:spcPts val="1000"/>
              </a:lnSpc>
              <a:buClr>
                <a:srgbClr val="00B0F0"/>
              </a:buClr>
              <a:buFont typeface="Arial"/>
              <a:buChar char="•"/>
            </a:pPr>
            <a:endParaRPr spc="5" dirty="0">
              <a:latin typeface="Calibri"/>
              <a:cs typeface="Calibri"/>
            </a:endParaRPr>
          </a:p>
          <a:p>
            <a:pPr marL="355600" marR="14604" indent="-342900">
              <a:lnSpc>
                <a:spcPct val="108000"/>
              </a:lnSpc>
              <a:buClr>
                <a:srgbClr val="00B0F0"/>
              </a:buClr>
              <a:buSzPct val="128571"/>
              <a:buFont typeface="Arial"/>
              <a:buChar char="•"/>
              <a:tabLst>
                <a:tab pos="354965" algn="l"/>
              </a:tabLst>
            </a:pPr>
            <a:r>
              <a:rPr spc="5" dirty="0">
                <a:latin typeface="Calibri"/>
                <a:cs typeface="Calibri"/>
              </a:rPr>
              <a:t>Confirmation  des  nuisances  dans  un  questionnaire  envoyé  aux  riverains  en  octobre  2019  , soit deux mois après la mise ne service .</a:t>
            </a:r>
          </a:p>
          <a:p>
            <a:pPr marL="692785" marR="316230" indent="-285750">
              <a:lnSpc>
                <a:spcPct val="114999"/>
              </a:lnSpc>
              <a:buClr>
                <a:srgbClr val="00B0F0"/>
              </a:buClr>
              <a:buFont typeface="Arial"/>
              <a:buChar char="•"/>
            </a:pPr>
            <a:r>
              <a:rPr spc="5" dirty="0">
                <a:latin typeface="Calibri"/>
                <a:cs typeface="Calibri"/>
              </a:rPr>
              <a:t>&gt; 33 retours écrits à date qui valident à 90% la demande de déviation, et même 96% pour les résidents rue Hélène Andrée.</a:t>
            </a:r>
          </a:p>
        </p:txBody>
      </p:sp>
      <p:sp>
        <p:nvSpPr>
          <p:cNvPr id="4" name="object 4"/>
          <p:cNvSpPr/>
          <p:nvPr/>
        </p:nvSpPr>
        <p:spPr>
          <a:xfrm>
            <a:off x="8078723" y="728472"/>
            <a:ext cx="1731263" cy="60350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6" name="Espace réservé du numéro de diapositive 5">
            <a:extLst>
              <a:ext uri="{FF2B5EF4-FFF2-40B4-BE49-F238E27FC236}">
                <a16:creationId xmlns:a16="http://schemas.microsoft.com/office/drawing/2014/main" id="{03F96D4D-24AF-4163-83FF-2C19CBACC422}"/>
              </a:ext>
            </a:extLst>
          </p:cNvPr>
          <p:cNvSpPr>
            <a:spLocks noGrp="1"/>
          </p:cNvSpPr>
          <p:nvPr>
            <p:ph type="sldNum" sz="quarter" idx="7"/>
          </p:nvPr>
        </p:nvSpPr>
        <p:spPr/>
        <p:txBody>
          <a:bodyPr/>
          <a:lstStyle/>
          <a:p>
            <a:fld id="{B6F15528-21DE-4FAA-801E-634DDDAF4B2B}" type="slidenum">
              <a:rPr lang="fr-FR" smtClean="0"/>
              <a:t>9</a:t>
            </a:fld>
            <a:endParaRPr lang="fr-F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FE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TotalTime>
  <Words>2275</Words>
  <Application>Microsoft Office PowerPoint</Application>
  <PresentationFormat>Personnalisé</PresentationFormat>
  <Paragraphs>253</Paragraphs>
  <Slides>21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Calibri</vt:lpstr>
      <vt:lpstr>Times New Roman</vt:lpstr>
      <vt:lpstr>Wingdings</vt:lpstr>
      <vt:lpstr>Office Theme</vt:lpstr>
      <vt:lpstr>Présentation PowerPoint</vt:lpstr>
      <vt:lpstr>Ordre du jour</vt:lpstr>
      <vt:lpstr>Présentation PowerPoint</vt:lpstr>
      <vt:lpstr>Présentation PowerPoint</vt:lpstr>
      <vt:lpstr>Présentation PowerPoint</vt:lpstr>
      <vt:lpstr>Présentation PowerPoint</vt:lpstr>
      <vt:lpstr>Présentation PowerPoint</vt:lpstr>
      <vt:lpstr>Présentation PowerPoint</vt:lpstr>
      <vt:lpstr>Evolution réseau Phébus Nos remarques et demandes depuis début 2018</vt:lpstr>
      <vt:lpstr>Evolution réseau Phébus Nuisances : extrait étude M2H2A d’octobre 2019</vt:lpstr>
      <vt:lpstr>Présentation PowerPoint</vt:lpstr>
      <vt:lpstr>Présentation PowerPoint</vt:lpstr>
      <vt:lpstr>Présentation PowerPoint</vt:lpstr>
      <vt:lpstr>Proposition de modification des lignes1 4 reunions avec mairie/VGP depuis la dernière AG du 09/02/19</vt:lpstr>
      <vt:lpstr>Proposition de modification des lignes 1 4 reunions avec mairie/VGP depuis la dernière AG du 09/02/19</vt:lpstr>
      <vt:lpstr>Présentation PowerPoint</vt:lpstr>
      <vt:lpstr>Présentation PowerPoint</vt:lpstr>
      <vt:lpstr>Electricité - déploiement des compteurs Linky</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AG 25  01 2020 V7</dc:title>
  <dc:creator>Laurent</dc:creator>
  <cp:lastModifiedBy>Olivier</cp:lastModifiedBy>
  <cp:revision>15</cp:revision>
  <dcterms:created xsi:type="dcterms:W3CDTF">2021-03-30T13:48:18Z</dcterms:created>
  <dcterms:modified xsi:type="dcterms:W3CDTF">2021-05-09T17:05:27Z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2020-02-08T00:00:00Z</vt:filetime>
  </property>
  <property fmtid="{D5CDD505-2E9C-101B-9397-08002B2CF9AE}" pid="3" name="LastSaved">
    <vt:filetime>2021-03-30T00:00:00Z</vt:filetime>
  </property>
</Properties>
</file>