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2" r:id="rId14"/>
    <p:sldId id="274" r:id="rId15"/>
    <p:sldId id="275" r:id="rId16"/>
    <p:sldId id="277" r:id="rId17"/>
    <p:sldId id="279" r:id="rId18"/>
    <p:sldId id="281" r:id="rId19"/>
    <p:sldId id="282" r:id="rId20"/>
    <p:sldId id="284" r:id="rId21"/>
    <p:sldId id="288" r:id="rId22"/>
  </p:sldIdLst>
  <p:sldSz cx="10680700" cy="7569200"/>
  <p:notesSz cx="10680700" cy="7569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0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685FD58-04C0-445E-8517-B836EF0F80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62756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CF5DD2C-2A53-4FA6-8D54-81C810D7E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049963" y="0"/>
            <a:ext cx="4627562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07D13-4281-4733-A893-C975EBEA8BEC}" type="datetimeFigureOut">
              <a:rPr lang="fr-FR" smtClean="0"/>
              <a:t>09/05/2021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405400-10B4-4E25-BFF4-25CE060320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7189788"/>
            <a:ext cx="462756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FD3F3F-F8A0-4A44-9A6E-18E1C8DE6B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049963" y="7189788"/>
            <a:ext cx="4627562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8D3E9-7EBD-4009-AB74-A47DDA2BFA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2140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2756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49963" y="0"/>
            <a:ext cx="4627562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1A538-B936-4D62-8031-907C0C6EA9F1}" type="datetimeFigureOut">
              <a:rPr lang="fr-FR" smtClean="0"/>
              <a:t>09/05/2021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38538" y="946150"/>
            <a:ext cx="3603625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68388" y="3643313"/>
            <a:ext cx="8543925" cy="2979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2756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49963" y="7189788"/>
            <a:ext cx="4627562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091B4-8263-4E45-8BE1-5BF7E47315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0407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957" y="2346452"/>
            <a:ext cx="9088850" cy="15895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3914" y="4238752"/>
            <a:ext cx="7484935" cy="18923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540" y="7039356"/>
            <a:ext cx="3421684" cy="37846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64305-8CB3-4D64-9389-A309F260E494}" type="datetime1">
              <a:rPr lang="en-US" smtClean="0"/>
              <a:t>5/9/2021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8791" y="7039356"/>
            <a:ext cx="2459335" cy="37846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540" y="7039356"/>
            <a:ext cx="3421684" cy="37846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F2DD5-69BB-4D0F-93E4-0C14FA81D5F2}" type="datetime1">
              <a:rPr lang="en-US" smtClean="0"/>
              <a:t>5/9/2021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8791" y="7039356"/>
            <a:ext cx="2459335" cy="37846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38" y="1740916"/>
            <a:ext cx="4651352" cy="49956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6773" y="1740916"/>
            <a:ext cx="4651352" cy="49956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635540" y="7039356"/>
            <a:ext cx="3421684" cy="37846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D5A0A-0F1B-464E-84DC-6B7C689714A9}" type="datetime1">
              <a:rPr lang="en-US" smtClean="0"/>
              <a:t>5/9/2021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698791" y="7039356"/>
            <a:ext cx="2459335" cy="37846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635540" y="7039356"/>
            <a:ext cx="3421684" cy="37846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C0211-DD10-4B2F-AB41-5D923A137BF6}" type="datetime1">
              <a:rPr lang="en-US" smtClean="0"/>
              <a:t>5/9/2021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7698791" y="7039356"/>
            <a:ext cx="2459335" cy="37846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635540" y="7039356"/>
            <a:ext cx="3421684" cy="37846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2D3B3-55B1-4BBA-8D66-22504CB3E1E9}" type="datetime1">
              <a:rPr lang="en-US" smtClean="0"/>
              <a:t>5/9/2021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698791" y="7039356"/>
            <a:ext cx="2459335" cy="37846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2676" y="674103"/>
            <a:ext cx="8627411" cy="5314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6600" y="2183860"/>
            <a:ext cx="8559564" cy="330350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540" y="7039356"/>
            <a:ext cx="3421684" cy="378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38" y="7039356"/>
            <a:ext cx="2459335" cy="378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B8E8B-1582-43BC-B68C-C0F2E2DE2A81}" type="datetime1">
              <a:rPr lang="en-US" smtClean="0"/>
              <a:t>5/9/2021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8791" y="7039356"/>
            <a:ext cx="2459335" cy="378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riverainsm2h2a@gmail.com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42632" y="640079"/>
            <a:ext cx="2574035" cy="958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48625" y="2717800"/>
            <a:ext cx="6021705" cy="143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79930" marR="12700" indent="-1967864" algn="ctr">
              <a:lnSpc>
                <a:spcPts val="5760"/>
              </a:lnSpc>
            </a:pPr>
            <a:r>
              <a:rPr sz="4800" b="1" spc="-5" dirty="0">
                <a:solidFill>
                  <a:srgbClr val="0070BF"/>
                </a:solidFill>
                <a:cs typeface="Arial"/>
              </a:rPr>
              <a:t>Assemblée Générale</a:t>
            </a:r>
            <a:endParaRPr lang="fr-FR" sz="4800" b="1" spc="-5" dirty="0">
              <a:solidFill>
                <a:srgbClr val="0070BF"/>
              </a:solidFill>
              <a:cs typeface="Arial"/>
            </a:endParaRPr>
          </a:p>
          <a:p>
            <a:pPr marL="1979930" marR="12700" indent="-1967864" algn="ctr">
              <a:lnSpc>
                <a:spcPts val="5760"/>
              </a:lnSpc>
            </a:pPr>
            <a:r>
              <a:rPr sz="4800" b="1" spc="-5" dirty="0">
                <a:solidFill>
                  <a:srgbClr val="0070BF"/>
                </a:solidFill>
                <a:cs typeface="Arial"/>
              </a:rPr>
              <a:t>M2H2A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48247" y="4549775"/>
            <a:ext cx="4370705" cy="1444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sz="2800" spc="-5" dirty="0">
                <a:solidFill>
                  <a:srgbClr val="0070BF"/>
                </a:solidFill>
                <a:cs typeface="Arial"/>
              </a:rPr>
              <a:t>SAMEDI 30 JANVIER 2021</a:t>
            </a:r>
          </a:p>
          <a:p>
            <a:pPr algn="ctr"/>
            <a:endParaRPr sz="2800" spc="-5" dirty="0">
              <a:solidFill>
                <a:srgbClr val="0070BF"/>
              </a:solidFill>
              <a:cs typeface="Arial"/>
            </a:endParaRPr>
          </a:p>
          <a:p>
            <a:pPr>
              <a:lnSpc>
                <a:spcPts val="1000"/>
              </a:lnSpc>
              <a:spcBef>
                <a:spcPts val="87"/>
              </a:spcBef>
            </a:pPr>
            <a:endParaRPr sz="1000" dirty="0"/>
          </a:p>
          <a:p>
            <a:pPr marL="100965" marR="80010" algn="ctr">
              <a:tabLst>
                <a:tab pos="2834640" algn="l"/>
              </a:tabLst>
            </a:pPr>
            <a:r>
              <a:rPr sz="3200" b="1" spc="-100" dirty="0">
                <a:solidFill>
                  <a:srgbClr val="FF3300"/>
                </a:solidFill>
                <a:cs typeface="Arial"/>
              </a:rPr>
              <a:t>BIENVENUE!</a:t>
            </a:r>
          </a:p>
        </p:txBody>
      </p:sp>
      <p:sp>
        <p:nvSpPr>
          <p:cNvPr id="6" name="object 6"/>
          <p:cNvSpPr/>
          <p:nvPr/>
        </p:nvSpPr>
        <p:spPr>
          <a:xfrm>
            <a:off x="876300" y="475487"/>
            <a:ext cx="1833371" cy="2215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CB551942-2B1C-4B65-9340-016D04B2C6E6}"/>
              </a:ext>
            </a:extLst>
          </p:cNvPr>
          <p:cNvSpPr txBox="1"/>
          <p:nvPr/>
        </p:nvSpPr>
        <p:spPr>
          <a:xfrm>
            <a:off x="1605788" y="6703314"/>
            <a:ext cx="7297420" cy="2584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1450" b="1" spc="-35" dirty="0">
                <a:cs typeface="Tahoma"/>
              </a:rPr>
              <a:t>Associatio</a:t>
            </a:r>
            <a:r>
              <a:rPr sz="1450" b="1" spc="-50" dirty="0">
                <a:cs typeface="Tahoma"/>
              </a:rPr>
              <a:t>n</a:t>
            </a:r>
            <a:r>
              <a:rPr sz="1450" b="1" spc="10" dirty="0">
                <a:cs typeface="Tahoma"/>
              </a:rPr>
              <a:t> </a:t>
            </a:r>
            <a:r>
              <a:rPr sz="1450" b="1" spc="-45" dirty="0">
                <a:cs typeface="Tahoma"/>
              </a:rPr>
              <a:t>des</a:t>
            </a:r>
            <a:r>
              <a:rPr sz="1450" b="1" spc="-15" dirty="0">
                <a:cs typeface="Tahoma"/>
              </a:rPr>
              <a:t> </a:t>
            </a:r>
            <a:r>
              <a:rPr sz="1450" b="1" spc="-40" dirty="0">
                <a:cs typeface="Tahoma"/>
              </a:rPr>
              <a:t>Riverains</a:t>
            </a:r>
            <a:r>
              <a:rPr sz="1450" b="1" spc="35" dirty="0">
                <a:cs typeface="Tahoma"/>
              </a:rPr>
              <a:t> </a:t>
            </a:r>
            <a:r>
              <a:rPr sz="1450" b="1" spc="-45" dirty="0">
                <a:cs typeface="Tahoma"/>
              </a:rPr>
              <a:t>des</a:t>
            </a:r>
            <a:r>
              <a:rPr sz="1450" b="1" spc="5" dirty="0">
                <a:cs typeface="Tahoma"/>
              </a:rPr>
              <a:t> </a:t>
            </a:r>
            <a:r>
              <a:rPr sz="1450" b="1" spc="-55" dirty="0">
                <a:cs typeface="Tahoma"/>
              </a:rPr>
              <a:t>Rue</a:t>
            </a:r>
            <a:r>
              <a:rPr sz="1450" b="1" spc="-40" dirty="0">
                <a:cs typeface="Tahoma"/>
              </a:rPr>
              <a:t>s</a:t>
            </a:r>
            <a:r>
              <a:rPr sz="1450" b="1" spc="25" dirty="0">
                <a:cs typeface="Tahoma"/>
              </a:rPr>
              <a:t> </a:t>
            </a:r>
            <a:r>
              <a:rPr sz="1650" b="1" spc="-45" dirty="0">
                <a:cs typeface="Tahoma"/>
              </a:rPr>
              <a:t>M</a:t>
            </a:r>
            <a:r>
              <a:rPr sz="1450" b="1" spc="-35" dirty="0">
                <a:cs typeface="Tahoma"/>
              </a:rPr>
              <a:t>ari</a:t>
            </a:r>
            <a:r>
              <a:rPr sz="1450" b="1" spc="-55" dirty="0">
                <a:cs typeface="Tahoma"/>
              </a:rPr>
              <a:t>e</a:t>
            </a:r>
            <a:r>
              <a:rPr sz="1450" b="1" spc="-30" dirty="0">
                <a:cs typeface="Tahoma"/>
              </a:rPr>
              <a:t>-</a:t>
            </a:r>
            <a:r>
              <a:rPr sz="1650" b="1" spc="-45" dirty="0">
                <a:cs typeface="Tahoma"/>
              </a:rPr>
              <a:t>H</a:t>
            </a:r>
            <a:r>
              <a:rPr sz="1450" b="1" spc="-45" dirty="0">
                <a:cs typeface="Tahoma"/>
              </a:rPr>
              <a:t>enriette</a:t>
            </a:r>
            <a:r>
              <a:rPr sz="1450" b="1" spc="-25" dirty="0">
                <a:cs typeface="Tahoma"/>
              </a:rPr>
              <a:t>,</a:t>
            </a:r>
            <a:r>
              <a:rPr sz="1450" b="1" spc="100" dirty="0">
                <a:cs typeface="Tahoma"/>
              </a:rPr>
              <a:t> </a:t>
            </a:r>
            <a:r>
              <a:rPr sz="1650" b="1" spc="-45" dirty="0">
                <a:cs typeface="Tahoma"/>
              </a:rPr>
              <a:t>H</a:t>
            </a:r>
            <a:r>
              <a:rPr sz="1450" b="1" spc="-45" dirty="0">
                <a:cs typeface="Tahoma"/>
              </a:rPr>
              <a:t>élène</a:t>
            </a:r>
            <a:r>
              <a:rPr sz="1450" b="1" spc="50" dirty="0">
                <a:cs typeface="Tahoma"/>
              </a:rPr>
              <a:t> </a:t>
            </a:r>
            <a:r>
              <a:rPr sz="1650" b="1" spc="-35" dirty="0">
                <a:cs typeface="Tahoma"/>
              </a:rPr>
              <a:t>A</a:t>
            </a:r>
            <a:r>
              <a:rPr sz="1450" b="1" spc="-50" dirty="0">
                <a:cs typeface="Tahoma"/>
              </a:rPr>
              <a:t>ndré</a:t>
            </a:r>
            <a:r>
              <a:rPr sz="1450" b="1" spc="-45" dirty="0">
                <a:cs typeface="Tahoma"/>
              </a:rPr>
              <a:t>e</a:t>
            </a:r>
            <a:r>
              <a:rPr sz="1450" b="1" spc="25" dirty="0">
                <a:cs typeface="Tahoma"/>
              </a:rPr>
              <a:t> </a:t>
            </a:r>
            <a:r>
              <a:rPr sz="1450" b="1" spc="-55" dirty="0">
                <a:cs typeface="Tahoma"/>
              </a:rPr>
              <a:t>e</a:t>
            </a:r>
            <a:r>
              <a:rPr sz="1450" b="1" spc="-30" dirty="0">
                <a:cs typeface="Tahoma"/>
              </a:rPr>
              <a:t>t</a:t>
            </a:r>
            <a:r>
              <a:rPr sz="1450" b="1" spc="25" dirty="0">
                <a:cs typeface="Tahoma"/>
              </a:rPr>
              <a:t> </a:t>
            </a:r>
            <a:r>
              <a:rPr sz="1650" b="1" spc="-35" dirty="0">
                <a:cs typeface="Tahoma"/>
              </a:rPr>
              <a:t>A</a:t>
            </a:r>
            <a:r>
              <a:rPr sz="1450" b="1" spc="-45" dirty="0">
                <a:cs typeface="Tahoma"/>
              </a:rPr>
              <a:t>lentours</a:t>
            </a:r>
            <a:endParaRPr sz="1450" dirty="0"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950" y="1331975"/>
            <a:ext cx="4050091" cy="346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6535">
              <a:spcBef>
                <a:spcPct val="0"/>
              </a:spcBef>
            </a:pPr>
            <a:r>
              <a:rPr sz="2400" b="1" spc="-15" dirty="0">
                <a:solidFill>
                  <a:srgbClr val="00AFEF"/>
                </a:solidFill>
                <a:latin typeface="Calibri"/>
                <a:cs typeface="Calibri"/>
              </a:rPr>
              <a:t>Evolution réseau Phébus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7859" y="2038605"/>
            <a:ext cx="8138159" cy="33832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00AFEF"/>
                </a:solidFill>
                <a:latin typeface="Calibri"/>
                <a:cs typeface="Calibri"/>
              </a:rPr>
              <a:t>Nos remarques et demandes depuis début 2018</a:t>
            </a:r>
          </a:p>
          <a:p>
            <a:pPr>
              <a:lnSpc>
                <a:spcPts val="950"/>
              </a:lnSpc>
              <a:spcBef>
                <a:spcPts val="9"/>
              </a:spcBef>
            </a:pPr>
            <a:endParaRPr sz="95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spc="-15" dirty="0">
                <a:cs typeface="Calibri"/>
              </a:rPr>
              <a:t>Fin Août 2019 : Remplacement de la ligne R par la ligne 1</a:t>
            </a:r>
          </a:p>
          <a:p>
            <a:pPr marL="414655" marR="412115" indent="-170815">
              <a:lnSpc>
                <a:spcPts val="1939"/>
              </a:lnSpc>
              <a:spcBef>
                <a:spcPts val="0"/>
              </a:spcBef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endParaRPr spc="-15" dirty="0">
              <a:cs typeface="Calibri"/>
            </a:endParaRPr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spc="-15" dirty="0">
                <a:cs typeface="Calibri"/>
              </a:rPr>
              <a:t>Conséquences	passage</a:t>
            </a:r>
            <a:r>
              <a:rPr lang="fr-FR" spc="-15" dirty="0">
                <a:cs typeface="Calibri"/>
              </a:rPr>
              <a:t> </a:t>
            </a:r>
            <a:r>
              <a:rPr spc="-15" dirty="0" err="1">
                <a:cs typeface="Calibri"/>
              </a:rPr>
              <a:t>accru</a:t>
            </a:r>
            <a:r>
              <a:rPr lang="fr-FR" spc="-15" dirty="0">
                <a:cs typeface="Calibri"/>
              </a:rPr>
              <a:t> </a:t>
            </a:r>
            <a:r>
              <a:rPr spc="-15" dirty="0">
                <a:cs typeface="Calibri"/>
              </a:rPr>
              <a:t>du</a:t>
            </a:r>
            <a:r>
              <a:rPr lang="fr-FR" spc="-15" dirty="0">
                <a:cs typeface="Calibri"/>
              </a:rPr>
              <a:t> </a:t>
            </a:r>
            <a:r>
              <a:rPr spc="-15" dirty="0" err="1">
                <a:cs typeface="Calibri"/>
              </a:rPr>
              <a:t>nombre</a:t>
            </a:r>
            <a:r>
              <a:rPr lang="fr-FR" spc="-15" dirty="0">
                <a:cs typeface="Calibri"/>
              </a:rPr>
              <a:t> </a:t>
            </a:r>
            <a:r>
              <a:rPr spc="-15" dirty="0">
                <a:cs typeface="Calibri"/>
              </a:rPr>
              <a:t>de</a:t>
            </a:r>
            <a:r>
              <a:rPr lang="fr-FR" spc="-15" dirty="0">
                <a:cs typeface="Calibri"/>
              </a:rPr>
              <a:t> </a:t>
            </a:r>
            <a:r>
              <a:rPr spc="-15" dirty="0">
                <a:cs typeface="Calibri"/>
              </a:rPr>
              <a:t>bus</a:t>
            </a:r>
            <a:r>
              <a:rPr lang="fr-FR" spc="-15" dirty="0">
                <a:cs typeface="Calibri"/>
              </a:rPr>
              <a:t> </a:t>
            </a:r>
            <a:r>
              <a:rPr spc="-15" dirty="0">
                <a:cs typeface="Calibri"/>
              </a:rPr>
              <a:t>tant</a:t>
            </a:r>
            <a:r>
              <a:rPr lang="fr-FR" spc="-15" dirty="0">
                <a:cs typeface="Calibri"/>
              </a:rPr>
              <a:t> </a:t>
            </a:r>
            <a:r>
              <a:rPr spc="-15" dirty="0" err="1">
                <a:cs typeface="Calibri"/>
              </a:rPr>
              <a:t>en</a:t>
            </a:r>
            <a:r>
              <a:rPr lang="fr-FR" spc="-15" dirty="0">
                <a:cs typeface="Calibri"/>
              </a:rPr>
              <a:t> </a:t>
            </a:r>
            <a:r>
              <a:rPr spc="-15" dirty="0" err="1">
                <a:cs typeface="Calibri"/>
              </a:rPr>
              <a:t>fréquence</a:t>
            </a:r>
            <a:r>
              <a:rPr lang="fr-FR" spc="-15" dirty="0">
                <a:cs typeface="Calibri"/>
              </a:rPr>
              <a:t> </a:t>
            </a:r>
            <a:r>
              <a:rPr spc="-15" dirty="0" err="1">
                <a:cs typeface="Calibri"/>
              </a:rPr>
              <a:t>qu’en</a:t>
            </a:r>
            <a:r>
              <a:rPr spc="-15" dirty="0">
                <a:cs typeface="Calibri"/>
              </a:rPr>
              <a:t> amplitude horaire</a:t>
            </a:r>
          </a:p>
          <a:p>
            <a:pPr marL="414655" marR="412115" indent="-170815">
              <a:lnSpc>
                <a:spcPts val="1939"/>
              </a:lnSpc>
              <a:spcBef>
                <a:spcPts val="49"/>
              </a:spcBef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endParaRPr spc="-15" dirty="0">
              <a:cs typeface="Calibri"/>
            </a:endParaRPr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spc="-15" dirty="0">
                <a:cs typeface="Calibri"/>
              </a:rPr>
              <a:t>Proposition d’un itinéraire de prolongation par la rue de la Ceinture, l’avenue des Etats-Unis et demi-tour au chemin du Cordon (Forêt de Fausses Reposes)</a:t>
            </a:r>
          </a:p>
          <a:p>
            <a:pPr marL="414655" marR="412115" indent="-170815">
              <a:lnSpc>
                <a:spcPts val="1939"/>
              </a:lnSpc>
              <a:spcBef>
                <a:spcPts val="24"/>
              </a:spcBef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endParaRPr spc="-15" dirty="0">
              <a:cs typeface="Calibri"/>
            </a:endParaRPr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spc="-15" dirty="0">
                <a:cs typeface="Calibri"/>
              </a:rPr>
              <a:t>Dialogue engagé auprès de VGP et la mairie qui relaie auprès de Keolis et IdFM</a:t>
            </a:r>
          </a:p>
          <a:p>
            <a:pPr marL="414655" marR="412115" indent="-170815">
              <a:lnSpc>
                <a:spcPts val="1939"/>
              </a:lnSpc>
              <a:spcBef>
                <a:spcPts val="49"/>
              </a:spcBef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endParaRPr spc="-15" dirty="0">
              <a:cs typeface="Calibri"/>
            </a:endParaRPr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spc="-15" dirty="0">
                <a:cs typeface="Calibri"/>
              </a:rPr>
              <a:t>Octobre  2019  :  Sondage  auprès  des  riverains  confirmant  les  nuisances  et  le souhait d’un itinéraire modifié</a:t>
            </a:r>
          </a:p>
        </p:txBody>
      </p:sp>
      <p:sp>
        <p:nvSpPr>
          <p:cNvPr id="4" name="object 4"/>
          <p:cNvSpPr/>
          <p:nvPr/>
        </p:nvSpPr>
        <p:spPr>
          <a:xfrm>
            <a:off x="8078723" y="728472"/>
            <a:ext cx="1731263" cy="603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A8B3B4-F484-4BAE-8EFD-665CCBC161F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10</a:t>
            </a:fld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232" y="658813"/>
            <a:ext cx="3440491" cy="346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6535">
              <a:lnSpc>
                <a:spcPct val="100000"/>
              </a:lnSpc>
              <a:spcBef>
                <a:spcPct val="0"/>
              </a:spcBef>
            </a:pPr>
            <a:r>
              <a:rPr sz="2400" b="1" spc="-15" dirty="0">
                <a:solidFill>
                  <a:srgbClr val="00AFEF"/>
                </a:solidFill>
                <a:latin typeface="Calibri"/>
                <a:cs typeface="Calibri"/>
              </a:rPr>
              <a:t>Evolution réseau Phébus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7859" y="1282573"/>
            <a:ext cx="8489315" cy="5558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00AFEF"/>
                </a:solidFill>
                <a:latin typeface="Calibri"/>
                <a:cs typeface="Calibri"/>
              </a:rPr>
              <a:t>Les ni OUI ni Non de 2020</a:t>
            </a: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55"/>
              </a:spcBef>
            </a:pPr>
            <a:endParaRPr sz="1000" dirty="0"/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spc="-15" dirty="0">
                <a:cs typeface="Calibri"/>
              </a:rPr>
              <a:t>Début 2020 suite AG : confirmation par écrit de la part Monsieur le Maire pour un accord  entre  VGP  et  IdFM   pour  la  mise  en  place  de  la  prolongation  au  mois  de septembre 2020</a:t>
            </a:r>
          </a:p>
          <a:p>
            <a:pPr marL="414655" marR="412115" indent="-170815">
              <a:lnSpc>
                <a:spcPts val="1939"/>
              </a:lnSpc>
              <a:spcBef>
                <a:spcPts val="0"/>
              </a:spcBef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endParaRPr spc="-15" dirty="0">
              <a:cs typeface="Calibri"/>
            </a:endParaRPr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spc="-15" dirty="0">
                <a:cs typeface="Calibri"/>
              </a:rPr>
              <a:t>Juillet 2020 : volte –face, report du prolongement de la ligne 1 (pb budgétaire / crise sanitaire) afin de coïncider avec le futur appel d’offre (initialement 2021, repoussé fin 2022)</a:t>
            </a:r>
          </a:p>
          <a:p>
            <a:pPr marL="414655" marR="412115" indent="-170815">
              <a:lnSpc>
                <a:spcPts val="1939"/>
              </a:lnSpc>
              <a:spcBef>
                <a:spcPts val="0"/>
              </a:spcBef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endParaRPr spc="-15" dirty="0">
              <a:cs typeface="Calibri"/>
            </a:endParaRPr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spc="-15" dirty="0">
                <a:cs typeface="Calibri"/>
              </a:rPr>
              <a:t>Mise  en  place  du  prolongement  uniquement  de  nuit  (21h  -9h)  pour  déposer  les voyageurs</a:t>
            </a:r>
          </a:p>
          <a:p>
            <a:pPr marL="414655" marR="412115" indent="-170815">
              <a:lnSpc>
                <a:spcPts val="1939"/>
              </a:lnSpc>
              <a:spcBef>
                <a:spcPts val="24"/>
              </a:spcBef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endParaRPr spc="-15" dirty="0">
              <a:cs typeface="Calibri"/>
            </a:endParaRPr>
          </a:p>
          <a:p>
            <a:pPr marL="871855" marR="412115" lvl="2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spc="-15" dirty="0">
                <a:cs typeface="Calibri"/>
              </a:rPr>
              <a:t>Un pas de fait pour retrouver un peu de repos compensateur !</a:t>
            </a:r>
          </a:p>
          <a:p>
            <a:pPr marL="871855" marR="412115" lvl="2" indent="-170815">
              <a:lnSpc>
                <a:spcPts val="1939"/>
              </a:lnSpc>
              <a:spcBef>
                <a:spcPts val="24"/>
              </a:spcBef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endParaRPr spc="-15" dirty="0">
              <a:cs typeface="Calibri"/>
            </a:endParaRPr>
          </a:p>
          <a:p>
            <a:pPr marL="871855" marR="412115" lvl="2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spc="-15" dirty="0">
                <a:cs typeface="Calibri"/>
              </a:rPr>
              <a:t>Mais les nuisances et dangers demeurent !!!</a:t>
            </a:r>
          </a:p>
          <a:p>
            <a:pPr marL="414655" marR="412115" lvl="1" indent="-170815">
              <a:lnSpc>
                <a:spcPts val="1939"/>
              </a:lnSpc>
              <a:spcBef>
                <a:spcPts val="24"/>
              </a:spcBef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endParaRPr spc="-15" dirty="0">
              <a:cs typeface="Calibri"/>
            </a:endParaRPr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spc="-15" dirty="0">
                <a:cs typeface="Calibri"/>
              </a:rPr>
              <a:t>M2H2A demande la prolongation en journée pour le week-end en plus des nuits</a:t>
            </a:r>
          </a:p>
          <a:p>
            <a:pPr marL="414655" marR="412115" indent="-170815">
              <a:lnSpc>
                <a:spcPts val="1939"/>
              </a:lnSpc>
              <a:spcBef>
                <a:spcPts val="24"/>
              </a:spcBef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endParaRPr spc="-15" dirty="0">
              <a:cs typeface="Calibri"/>
            </a:endParaRPr>
          </a:p>
          <a:p>
            <a:pPr marL="871855" marR="412115" lvl="1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spc="-15" dirty="0" err="1">
                <a:cs typeface="Calibri"/>
              </a:rPr>
              <a:t>Demande</a:t>
            </a:r>
            <a:r>
              <a:rPr spc="-15" dirty="0">
                <a:cs typeface="Calibri"/>
              </a:rPr>
              <a:t> étudiée mais non programmée à ce jour</a:t>
            </a:r>
          </a:p>
          <a:p>
            <a:pPr marL="414655" marR="412115" indent="-170815">
              <a:lnSpc>
                <a:spcPts val="1939"/>
              </a:lnSpc>
              <a:spcBef>
                <a:spcPts val="0"/>
              </a:spcBef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endParaRPr spc="-15" dirty="0">
              <a:cs typeface="Calibri"/>
            </a:endParaRPr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spc="-15" dirty="0">
                <a:cs typeface="Calibri"/>
              </a:rPr>
              <a:t>Poursuite  des  échanges  avec  VGP  et  courriers  à  IdFM  pour  une  demande  de prolongation permanente</a:t>
            </a:r>
          </a:p>
        </p:txBody>
      </p:sp>
      <p:sp>
        <p:nvSpPr>
          <p:cNvPr id="4" name="object 4"/>
          <p:cNvSpPr/>
          <p:nvPr/>
        </p:nvSpPr>
        <p:spPr>
          <a:xfrm>
            <a:off x="8078723" y="728472"/>
            <a:ext cx="1731263" cy="603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6D3F75-2EBA-43D3-AC69-6B0E8A2DC95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11</a:t>
            </a:fld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714" y="474335"/>
            <a:ext cx="3440491" cy="346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6535">
              <a:spcBef>
                <a:spcPct val="0"/>
              </a:spcBef>
            </a:pPr>
            <a:r>
              <a:rPr sz="2400" b="1" spc="-15" dirty="0">
                <a:solidFill>
                  <a:srgbClr val="00AFEF"/>
                </a:solidFill>
                <a:latin typeface="Calibri"/>
                <a:cs typeface="Calibri"/>
              </a:rPr>
              <a:t>Evolution réseau Phébus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5740" y="1137930"/>
            <a:ext cx="8501380" cy="5610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765">
              <a:lnSpc>
                <a:spcPct val="100000"/>
              </a:lnSpc>
            </a:pPr>
            <a:r>
              <a:rPr sz="2000" spc="-15" dirty="0">
                <a:solidFill>
                  <a:srgbClr val="00AFEF"/>
                </a:solidFill>
                <a:latin typeface="Calibri"/>
                <a:cs typeface="Calibri"/>
              </a:rPr>
              <a:t>Les engagements 2021</a:t>
            </a: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79"/>
              </a:spcBef>
            </a:pPr>
            <a:endParaRPr sz="1300" dirty="0"/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spc="-15" dirty="0">
                <a:cs typeface="Calibri"/>
              </a:rPr>
              <a:t>19 janvier 2021 : Rendez-vous M2H2A, VGP et la présidente de CdQ (Mme C. Forbice)</a:t>
            </a:r>
          </a:p>
          <a:p>
            <a:pPr marL="414655" marR="412115" indent="-170815">
              <a:lnSpc>
                <a:spcPts val="1939"/>
              </a:lnSpc>
              <a:spcBef>
                <a:spcPts val="480"/>
              </a:spcBef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spc="-15" dirty="0">
                <a:cs typeface="Calibri"/>
              </a:rPr>
              <a:t>VGP considère que le passage de la ligne 1 chemin de Fausses Reposes et rue Hélène Andrée est un ratage qu’il faut corriger.</a:t>
            </a:r>
          </a:p>
          <a:p>
            <a:pPr marL="414655" marR="412115" indent="-170815">
              <a:lnSpc>
                <a:spcPts val="1939"/>
              </a:lnSpc>
              <a:spcBef>
                <a:spcPts val="480"/>
              </a:spcBef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spc="-15" dirty="0">
                <a:cs typeface="Calibri"/>
              </a:rPr>
              <a:t>IdFM demande la résolution des problèmes dans nos rues et au bout de la ligne 1 (Le Chesnay - Louis Pelin)</a:t>
            </a:r>
          </a:p>
          <a:p>
            <a:pPr marL="414655" marR="412115" indent="-170815">
              <a:lnSpc>
                <a:spcPts val="1939"/>
              </a:lnSpc>
              <a:spcBef>
                <a:spcPts val="20"/>
              </a:spcBef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endParaRPr spc="-15" dirty="0">
              <a:cs typeface="Calibri"/>
            </a:endParaRPr>
          </a:p>
          <a:p>
            <a:pPr marL="871855" marR="412115" lvl="2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spc="-15" dirty="0">
                <a:cs typeface="Calibri"/>
              </a:rPr>
              <a:t>Pour nos rues : l’itinéraire de prolongation est la solution validée par la Ville de Versailles</a:t>
            </a:r>
          </a:p>
          <a:p>
            <a:pPr marL="871855" marR="412115" lvl="2" indent="-170815">
              <a:lnSpc>
                <a:spcPts val="1939"/>
              </a:lnSpc>
              <a:spcBef>
                <a:spcPts val="400"/>
              </a:spcBef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spc="-15" dirty="0">
                <a:cs typeface="Calibri"/>
              </a:rPr>
              <a:t>Pour Le Chesnay : 4 scenarii sont actuellement à l’étude,  la Ville du Chesnay n’ayant pas fait de </a:t>
            </a:r>
            <a:r>
              <a:rPr spc="-15" dirty="0" err="1">
                <a:cs typeface="Calibri"/>
              </a:rPr>
              <a:t>choix</a:t>
            </a:r>
            <a:endParaRPr spc="-15" dirty="0">
              <a:cs typeface="Calibri"/>
            </a:endParaRPr>
          </a:p>
          <a:p>
            <a:pPr marL="871855" marR="412115" lvl="2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spc="-15" dirty="0">
                <a:cs typeface="Calibri"/>
              </a:rPr>
              <a:t>Keolis doit chiffrer les 5 scenarii pour soumission à VGP et IDFM.</a:t>
            </a:r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endParaRPr spc="-15" dirty="0">
              <a:cs typeface="Calibri"/>
            </a:endParaRPr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spc="-15" dirty="0">
                <a:cs typeface="Calibri"/>
              </a:rPr>
              <a:t>La décision devrait être prise début Mars 2021 … avant les élections régionales.</a:t>
            </a:r>
          </a:p>
          <a:p>
            <a:pPr marL="243840" marR="412115">
              <a:lnSpc>
                <a:spcPts val="1939"/>
              </a:lnSpc>
              <a:spcBef>
                <a:spcPts val="60"/>
              </a:spcBef>
              <a:buClr>
                <a:srgbClr val="00AFEF"/>
              </a:buClr>
              <a:buSzPct val="116666"/>
              <a:tabLst>
                <a:tab pos="414655" algn="l"/>
              </a:tabLst>
            </a:pPr>
            <a:endParaRPr spc="-15" dirty="0">
              <a:cs typeface="Calibri"/>
            </a:endParaRPr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spc="-15" dirty="0">
                <a:cs typeface="Calibri"/>
              </a:rPr>
              <a:t>Si accord, VGP indique que la mise en place pourrait se faire début Mai 2021.</a:t>
            </a:r>
          </a:p>
          <a:p>
            <a:pPr marL="414655" marR="412115" indent="-170815">
              <a:lnSpc>
                <a:spcPts val="1939"/>
              </a:lnSpc>
              <a:spcBef>
                <a:spcPts val="450"/>
              </a:spcBef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spc="-15" dirty="0">
                <a:cs typeface="Calibri"/>
              </a:rPr>
              <a:t>En l’attente, Monsieur le Maire incite à une prolongation de la ligne le week-end sans délai.</a:t>
            </a:r>
          </a:p>
        </p:txBody>
      </p:sp>
      <p:sp>
        <p:nvSpPr>
          <p:cNvPr id="4" name="object 4"/>
          <p:cNvSpPr/>
          <p:nvPr/>
        </p:nvSpPr>
        <p:spPr>
          <a:xfrm>
            <a:off x="8078723" y="728472"/>
            <a:ext cx="1731263" cy="603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AF06A7-7070-4AA6-A9DC-B802C0B392B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12</a:t>
            </a:fld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00544" y="734568"/>
            <a:ext cx="1292351" cy="594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235" rIns="0" bIns="0" rtlCol="0">
            <a:noAutofit/>
          </a:bodyPr>
          <a:lstStyle/>
          <a:p>
            <a:pPr marL="520065">
              <a:lnSpc>
                <a:spcPct val="100000"/>
              </a:lnSpc>
            </a:pPr>
            <a:r>
              <a:rPr sz="2400" b="1" spc="-15" dirty="0">
                <a:solidFill>
                  <a:srgbClr val="00AFEF"/>
                </a:solidFill>
                <a:latin typeface="Calibri"/>
                <a:ea typeface="+mn-ea"/>
                <a:cs typeface="Calibri"/>
              </a:rPr>
              <a:t>Stationnement dans nos rues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14532" y="1763273"/>
            <a:ext cx="7632065" cy="4977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spc="-15" dirty="0">
                <a:cs typeface="Calibri"/>
              </a:rPr>
              <a:t>Fermeture du parking de l’Université en décembre 2019</a:t>
            </a:r>
          </a:p>
          <a:p>
            <a:pPr marL="243840" marR="412115">
              <a:lnSpc>
                <a:spcPts val="1939"/>
              </a:lnSpc>
              <a:buClr>
                <a:srgbClr val="00AFEF"/>
              </a:buClr>
              <a:buSzPct val="116666"/>
              <a:tabLst>
                <a:tab pos="414655" algn="l"/>
              </a:tabLst>
            </a:pPr>
            <a:endParaRPr spc="-15" dirty="0">
              <a:cs typeface="Calibri"/>
            </a:endParaRPr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spc="-15" dirty="0">
                <a:cs typeface="Calibri"/>
              </a:rPr>
              <a:t>Enormes problèmes dans nos rues pour nous garer dans la journée (heureusement, pour une fois, que le COVID est arrivé avec la fermeture temporaire de </a:t>
            </a:r>
            <a:r>
              <a:rPr spc="-15" dirty="0" err="1">
                <a:cs typeface="Calibri"/>
              </a:rPr>
              <a:t>l’Université</a:t>
            </a:r>
            <a:r>
              <a:rPr spc="-15" dirty="0">
                <a:cs typeface="Calibri"/>
              </a:rPr>
              <a:t>)</a:t>
            </a:r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endParaRPr spc="-15" dirty="0">
              <a:cs typeface="Calibri"/>
            </a:endParaRPr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spc="-15" dirty="0">
                <a:cs typeface="Calibri"/>
              </a:rPr>
              <a:t>Cause de la fermeture : problèmes de sécurité, risque d’éboulement de </a:t>
            </a:r>
            <a:r>
              <a:rPr spc="-15" dirty="0" err="1">
                <a:cs typeface="Calibri"/>
              </a:rPr>
              <a:t>certains</a:t>
            </a:r>
            <a:r>
              <a:rPr spc="-15" dirty="0">
                <a:cs typeface="Calibri"/>
              </a:rPr>
              <a:t> </a:t>
            </a:r>
            <a:r>
              <a:rPr spc="-15" dirty="0" err="1">
                <a:cs typeface="Calibri"/>
              </a:rPr>
              <a:t>murs</a:t>
            </a:r>
            <a:endParaRPr spc="-15" dirty="0">
              <a:cs typeface="Calibri"/>
            </a:endParaRPr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endParaRPr spc="-15" dirty="0">
              <a:cs typeface="Calibri"/>
            </a:endParaRPr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spc="-15" dirty="0">
                <a:cs typeface="Calibri"/>
              </a:rPr>
              <a:t>L’Université ne veut pas payer les réparations et préfère perdre le parking</a:t>
            </a:r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endParaRPr spc="-15" dirty="0">
              <a:cs typeface="Calibri"/>
            </a:endParaRPr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spc="-15" dirty="0">
                <a:cs typeface="Calibri"/>
              </a:rPr>
              <a:t>Nous avons alerté la mairie : elle ne veut pas payer les réparations car projet de l’Etat de revendre le terrain pour un </a:t>
            </a:r>
            <a:r>
              <a:rPr spc="-15" dirty="0" err="1">
                <a:cs typeface="Calibri"/>
              </a:rPr>
              <a:t>projet</a:t>
            </a:r>
            <a:r>
              <a:rPr spc="-15" dirty="0">
                <a:cs typeface="Calibri"/>
              </a:rPr>
              <a:t> </a:t>
            </a:r>
            <a:r>
              <a:rPr spc="-15" dirty="0" err="1">
                <a:cs typeface="Calibri"/>
              </a:rPr>
              <a:t>immobilier</a:t>
            </a:r>
            <a:endParaRPr spc="-15" dirty="0">
              <a:cs typeface="Calibri"/>
            </a:endParaRPr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endParaRPr spc="-15" dirty="0">
              <a:cs typeface="Calibri"/>
            </a:endParaRPr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spc="-15" dirty="0">
                <a:cs typeface="Calibri"/>
              </a:rPr>
              <a:t>Nous avons alerté en janvier 2021 la commission voierie du conseil du quartier pour étudier une réouverture du parking</a:t>
            </a:r>
          </a:p>
          <a:p>
            <a:pPr>
              <a:lnSpc>
                <a:spcPts val="1000"/>
              </a:lnSpc>
            </a:pPr>
            <a:endParaRPr sz="1000" dirty="0"/>
          </a:p>
          <a:p>
            <a:pPr marL="243840" marR="412115">
              <a:lnSpc>
                <a:spcPts val="1939"/>
              </a:lnSpc>
              <a:buClr>
                <a:srgbClr val="00AFEF"/>
              </a:buClr>
              <a:buSzPct val="116666"/>
              <a:tabLst>
                <a:tab pos="414655" algn="l"/>
              </a:tabLst>
            </a:pPr>
            <a:endParaRPr lang="fr-FR" sz="1000" dirty="0"/>
          </a:p>
          <a:p>
            <a:pPr marL="243840" marR="412115">
              <a:lnSpc>
                <a:spcPts val="1939"/>
              </a:lnSpc>
              <a:buClr>
                <a:srgbClr val="00AFEF"/>
              </a:buClr>
              <a:buSzPct val="116666"/>
              <a:tabLst>
                <a:tab pos="414655" algn="l"/>
              </a:tabLst>
            </a:pPr>
            <a:r>
              <a:rPr sz="2000" spc="-15" dirty="0">
                <a:cs typeface="Calibri"/>
              </a:rPr>
              <a:t>A ce jour : aucune proposition n’a été faite par la ville / l’Université pour accueillir les voitures des étudiants, et du personnel de l’Université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E3823881-568B-4C90-B99B-E4FE1B99AC30}"/>
              </a:ext>
            </a:extLst>
          </p:cNvPr>
          <p:cNvSpPr/>
          <p:nvPr/>
        </p:nvSpPr>
        <p:spPr>
          <a:xfrm>
            <a:off x="1032676" y="5943344"/>
            <a:ext cx="582168" cy="762000"/>
          </a:xfrm>
          <a:custGeom>
            <a:avLst/>
            <a:gdLst/>
            <a:ahLst/>
            <a:cxnLst/>
            <a:rect l="l" t="t" r="r" b="b"/>
            <a:pathLst>
              <a:path w="582168" h="762000">
                <a:moveTo>
                  <a:pt x="289559" y="0"/>
                </a:moveTo>
                <a:lnTo>
                  <a:pt x="289559" y="188975"/>
                </a:lnTo>
                <a:lnTo>
                  <a:pt x="0" y="188975"/>
                </a:lnTo>
                <a:lnTo>
                  <a:pt x="0" y="569976"/>
                </a:lnTo>
                <a:lnTo>
                  <a:pt x="289559" y="569976"/>
                </a:lnTo>
                <a:lnTo>
                  <a:pt x="289559" y="762000"/>
                </a:lnTo>
                <a:lnTo>
                  <a:pt x="582168" y="381000"/>
                </a:lnTo>
                <a:lnTo>
                  <a:pt x="289559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90A6F3D-D819-4243-89BF-6ECBE4FA0F6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13</a:t>
            </a:fld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4550" y="658368"/>
            <a:ext cx="8627411" cy="531421"/>
          </a:xfrm>
          <a:prstGeom prst="rect">
            <a:avLst/>
          </a:prstGeom>
        </p:spPr>
        <p:txBody>
          <a:bodyPr vert="horz" wrap="square" lIns="0" tIns="62972" rIns="0" bIns="0" rtlCol="0">
            <a:noAutofit/>
          </a:bodyPr>
          <a:lstStyle/>
          <a:p>
            <a:pPr marL="788035">
              <a:lnSpc>
                <a:spcPts val="3345"/>
              </a:lnSpc>
            </a:pPr>
            <a:r>
              <a:rPr sz="2400" b="1" spc="-15" dirty="0">
                <a:solidFill>
                  <a:srgbClr val="00AFEF"/>
                </a:solidFill>
                <a:latin typeface="Calibri"/>
                <a:ea typeface="+mn-ea"/>
                <a:cs typeface="Calibri"/>
              </a:rPr>
              <a:t>Sécurité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36584" y="1389901"/>
            <a:ext cx="7755890" cy="3995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450" indent="-285750">
              <a:lnSpc>
                <a:spcPct val="10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spc="-15" dirty="0">
                <a:cs typeface="Arial"/>
              </a:rPr>
              <a:t>Nous avons créé une commission sécurité au sein de M2H2A : N. Cases, D. </a:t>
            </a:r>
            <a:r>
              <a:rPr spc="-15" dirty="0" err="1">
                <a:cs typeface="Arial"/>
              </a:rPr>
              <a:t>Prou</a:t>
            </a:r>
            <a:r>
              <a:rPr spc="-15" dirty="0">
                <a:cs typeface="Arial"/>
              </a:rPr>
              <a:t>,</a:t>
            </a:r>
            <a:r>
              <a:rPr lang="fr-FR" spc="-15" dirty="0">
                <a:cs typeface="Arial"/>
              </a:rPr>
              <a:t> </a:t>
            </a:r>
            <a:r>
              <a:rPr spc="-15" dirty="0">
                <a:cs typeface="Arial"/>
              </a:rPr>
              <a:t>S. Toulouse</a:t>
            </a:r>
          </a:p>
          <a:p>
            <a:pPr marL="298450" indent="-285750">
              <a:lnSpc>
                <a:spcPts val="950"/>
              </a:lnSpc>
              <a:spcBef>
                <a:spcPts val="25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endParaRPr spc="-15" dirty="0">
              <a:cs typeface="Arial"/>
            </a:endParaRPr>
          </a:p>
          <a:p>
            <a:pPr marL="298450" indent="-285750">
              <a:lnSpc>
                <a:spcPts val="1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spc="-15" dirty="0">
              <a:cs typeface="Arial"/>
            </a:endParaRPr>
          </a:p>
          <a:p>
            <a:pPr marL="298450" marR="207645" indent="-285750">
              <a:lnSpc>
                <a:spcPts val="1939"/>
              </a:lnSpc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spc="-15" dirty="0">
                <a:cs typeface="Arial"/>
              </a:rPr>
              <a:t>Réunion avec M. de Roussane (adjoint au maire sur la sécurité) le 19 novembre 2020</a:t>
            </a:r>
          </a:p>
          <a:p>
            <a:pPr>
              <a:lnSpc>
                <a:spcPts val="800"/>
              </a:lnSpc>
              <a:spcBef>
                <a:spcPts val="40"/>
              </a:spcBef>
              <a:buClr>
                <a:srgbClr val="00AFEF"/>
              </a:buClr>
              <a:buFont typeface="Times New Roman"/>
              <a:buChar char="•"/>
            </a:pPr>
            <a:endParaRPr sz="800" dirty="0"/>
          </a:p>
          <a:p>
            <a:pPr>
              <a:lnSpc>
                <a:spcPts val="1000"/>
              </a:lnSpc>
              <a:buClr>
                <a:srgbClr val="00AFEF"/>
              </a:buClr>
              <a:buFont typeface="Times New Roman"/>
              <a:buChar char="•"/>
            </a:pPr>
            <a:endParaRPr sz="1000" dirty="0"/>
          </a:p>
          <a:p>
            <a:pPr marL="641985" marR="12700" lvl="1" indent="-172720">
              <a:lnSpc>
                <a:spcPts val="1939"/>
              </a:lnSpc>
              <a:buClr>
                <a:srgbClr val="00B0F0"/>
              </a:buClr>
              <a:buFont typeface="Times New Roman"/>
              <a:buChar char="•"/>
              <a:tabLst>
                <a:tab pos="641985" algn="l"/>
              </a:tabLst>
            </a:pPr>
            <a:r>
              <a:rPr spc="-5" dirty="0">
                <a:cs typeface="Arial"/>
              </a:rPr>
              <a:t>Surveillance caméra : aujourd’hui 5 caméras dans notre quartier + 4 prévues en 2021 sur 145 caméras dans Versailles – lecture des caméras pendant 10 jours</a:t>
            </a:r>
          </a:p>
          <a:p>
            <a:pPr lvl="1">
              <a:lnSpc>
                <a:spcPts val="650"/>
              </a:lnSpc>
              <a:spcBef>
                <a:spcPts val="49"/>
              </a:spcBef>
              <a:buClr>
                <a:srgbClr val="00B0F0"/>
              </a:buClr>
              <a:buFont typeface="Times New Roman"/>
              <a:buChar char="•"/>
            </a:pPr>
            <a:endParaRPr spc="-5" dirty="0">
              <a:cs typeface="Arial"/>
            </a:endParaRPr>
          </a:p>
          <a:p>
            <a:pPr marL="641985" marR="291465" lvl="1" indent="-172720">
              <a:lnSpc>
                <a:spcPts val="1939"/>
              </a:lnSpc>
              <a:buClr>
                <a:srgbClr val="00B0F0"/>
              </a:buClr>
              <a:buFont typeface="Times New Roman"/>
              <a:buChar char="•"/>
              <a:tabLst>
                <a:tab pos="641985" algn="l"/>
              </a:tabLst>
            </a:pPr>
            <a:r>
              <a:rPr spc="-5" dirty="0">
                <a:cs typeface="Arial"/>
              </a:rPr>
              <a:t>Surveillance caméra entre 7h et 21h après cela passe sur un autre centre, hors Versailles</a:t>
            </a:r>
          </a:p>
          <a:p>
            <a:pPr lvl="1">
              <a:lnSpc>
                <a:spcPts val="700"/>
              </a:lnSpc>
              <a:spcBef>
                <a:spcPts val="12"/>
              </a:spcBef>
              <a:buClr>
                <a:srgbClr val="00B0F0"/>
              </a:buClr>
              <a:buFont typeface="Times New Roman"/>
              <a:buChar char="•"/>
            </a:pPr>
            <a:endParaRPr spc="-5" dirty="0">
              <a:cs typeface="Arial"/>
            </a:endParaRPr>
          </a:p>
          <a:p>
            <a:pPr marL="641985" marR="311150" lvl="1" indent="-172720">
              <a:lnSpc>
                <a:spcPts val="1939"/>
              </a:lnSpc>
              <a:buClr>
                <a:srgbClr val="00B0F0"/>
              </a:buClr>
              <a:buFont typeface="Times New Roman"/>
              <a:buChar char="•"/>
              <a:tabLst>
                <a:tab pos="641985" algn="l"/>
              </a:tabLst>
            </a:pPr>
            <a:r>
              <a:rPr spc="-5" dirty="0">
                <a:cs typeface="Arial"/>
              </a:rPr>
              <a:t>Rodéo, Drogue, Bagarre de cet été : c’est plus la Police Nationale qui s’en occupe que la Police Municipale</a:t>
            </a:r>
          </a:p>
          <a:p>
            <a:pPr lvl="1">
              <a:lnSpc>
                <a:spcPts val="700"/>
              </a:lnSpc>
              <a:spcBef>
                <a:spcPts val="0"/>
              </a:spcBef>
              <a:buClr>
                <a:srgbClr val="00B0F0"/>
              </a:buClr>
              <a:buFont typeface="Times New Roman"/>
              <a:buChar char="•"/>
            </a:pPr>
            <a:endParaRPr spc="-5" dirty="0">
              <a:cs typeface="Arial"/>
            </a:endParaRPr>
          </a:p>
          <a:p>
            <a:pPr marL="641985" marR="555625" lvl="1" indent="-172720">
              <a:lnSpc>
                <a:spcPts val="1939"/>
              </a:lnSpc>
              <a:buClr>
                <a:srgbClr val="00B0F0"/>
              </a:buClr>
              <a:buFont typeface="Times New Roman"/>
              <a:buChar char="•"/>
              <a:tabLst>
                <a:tab pos="641985" algn="l"/>
              </a:tabLst>
            </a:pPr>
            <a:r>
              <a:rPr spc="-5" dirty="0">
                <a:cs typeface="Arial"/>
              </a:rPr>
              <a:t>Il en ressort une volonté de vouloir faire mais un manque de moyen et d’effectif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F51E8446-D7B4-4103-B7A6-8DAD568D2A36}"/>
              </a:ext>
            </a:extLst>
          </p:cNvPr>
          <p:cNvSpPr/>
          <p:nvPr/>
        </p:nvSpPr>
        <p:spPr>
          <a:xfrm>
            <a:off x="7400544" y="734568"/>
            <a:ext cx="1292351" cy="594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8BF427-8E0E-414E-A534-F4727D4E900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14</a:t>
            </a:fld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0975" y="869638"/>
            <a:ext cx="4464588" cy="438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88035">
              <a:lnSpc>
                <a:spcPts val="3345"/>
              </a:lnSpc>
              <a:spcBef>
                <a:spcPct val="0"/>
              </a:spcBef>
              <a:tabLst>
                <a:tab pos="2572385" algn="l"/>
              </a:tabLst>
            </a:pPr>
            <a:r>
              <a:rPr sz="2400" b="1" spc="-15" dirty="0" err="1">
                <a:solidFill>
                  <a:srgbClr val="00AFEF"/>
                </a:solidFill>
                <a:latin typeface="Calibri"/>
                <a:cs typeface="Calibri"/>
              </a:rPr>
              <a:t>Voisins</a:t>
            </a:r>
            <a:r>
              <a:rPr sz="2400" b="1" spc="-1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15" dirty="0" err="1">
                <a:solidFill>
                  <a:srgbClr val="00AFEF"/>
                </a:solidFill>
                <a:latin typeface="Calibri"/>
                <a:cs typeface="Calibri"/>
              </a:rPr>
              <a:t>Vigilants</a:t>
            </a:r>
            <a:r>
              <a:rPr lang="fr-FR" sz="2400" b="1" spc="-1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AFEF"/>
                </a:solidFill>
                <a:latin typeface="Calibri"/>
                <a:cs typeface="Calibri"/>
              </a:rPr>
              <a:t>et Voierie</a:t>
            </a:r>
          </a:p>
        </p:txBody>
      </p:sp>
      <p:sp>
        <p:nvSpPr>
          <p:cNvPr id="3" name="object 3"/>
          <p:cNvSpPr/>
          <p:nvPr/>
        </p:nvSpPr>
        <p:spPr>
          <a:xfrm>
            <a:off x="950975" y="2612135"/>
            <a:ext cx="1011935" cy="970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73823" y="658368"/>
            <a:ext cx="1801367" cy="475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98781" y="1825781"/>
            <a:ext cx="7883525" cy="4345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450" indent="-285750"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spc="-15" dirty="0">
                <a:cs typeface="Arial"/>
              </a:rPr>
              <a:t>Sécurité : Voisins Vigilants</a:t>
            </a:r>
          </a:p>
          <a:p>
            <a:pPr>
              <a:lnSpc>
                <a:spcPts val="700"/>
              </a:lnSpc>
              <a:spcBef>
                <a:spcPts val="27"/>
              </a:spcBef>
              <a:buClr>
                <a:srgbClr val="00AFEF"/>
              </a:buClr>
              <a:buFont typeface="Times New Roman"/>
              <a:buChar char="•"/>
            </a:pPr>
            <a:endParaRPr sz="700" dirty="0"/>
          </a:p>
          <a:p>
            <a:pPr>
              <a:lnSpc>
                <a:spcPts val="1000"/>
              </a:lnSpc>
              <a:buClr>
                <a:srgbClr val="00AFEF"/>
              </a:buClr>
              <a:buFont typeface="Times New Roman"/>
              <a:buChar char="•"/>
            </a:pPr>
            <a:endParaRPr sz="1000" dirty="0"/>
          </a:p>
          <a:p>
            <a:pPr marL="641985" marR="12700" lvl="1" indent="-172720">
              <a:lnSpc>
                <a:spcPts val="1939"/>
              </a:lnSpc>
              <a:buClr>
                <a:srgbClr val="00B0F0"/>
              </a:buClr>
              <a:buFont typeface="Times New Roman"/>
              <a:buChar char="•"/>
              <a:tabLst>
                <a:tab pos="641985" algn="l"/>
              </a:tabLst>
            </a:pPr>
            <a:r>
              <a:rPr spc="-5" dirty="0">
                <a:cs typeface="Arial"/>
              </a:rPr>
              <a:t>22 familles du quartier inscrits sur Voisins Vigilants (idem 2019)</a:t>
            </a:r>
          </a:p>
          <a:p>
            <a:pPr marL="641985" marR="12700" lvl="1" indent="-172720">
              <a:lnSpc>
                <a:spcPts val="1939"/>
              </a:lnSpc>
              <a:spcBef>
                <a:spcPts val="30"/>
              </a:spcBef>
              <a:buClr>
                <a:srgbClr val="00B0F0"/>
              </a:buClr>
              <a:buFont typeface="Times New Roman"/>
              <a:buChar char="•"/>
              <a:tabLst>
                <a:tab pos="641985" algn="l"/>
              </a:tabLst>
            </a:pPr>
            <a:r>
              <a:rPr spc="-5" dirty="0">
                <a:cs typeface="Arial"/>
              </a:rPr>
              <a:t>21 alertes diffusées en 2020 ( 5 informations cambriolages, 7 comportements suspects, alertes météo, coupure d’électricité, dégradation ou vandalisme…)</a:t>
            </a:r>
          </a:p>
          <a:p>
            <a:pPr marL="641985" marR="12700" lvl="1" indent="-172720">
              <a:lnSpc>
                <a:spcPts val="1939"/>
              </a:lnSpc>
              <a:spcBef>
                <a:spcPts val="5"/>
              </a:spcBef>
              <a:buClr>
                <a:srgbClr val="00B0F0"/>
              </a:buClr>
              <a:buFont typeface="Times New Roman"/>
              <a:buChar char="•"/>
              <a:tabLst>
                <a:tab pos="641985" algn="l"/>
              </a:tabLst>
            </a:pPr>
            <a:r>
              <a:rPr spc="-5" dirty="0">
                <a:cs typeface="Arial"/>
              </a:rPr>
              <a:t>Un nombre de communautés voisins vigilants qui progresse dans Versailles (32 communautés +4 vs 2019) et une information dans le Petit Versaillais de janvier 2021</a:t>
            </a:r>
          </a:p>
          <a:p>
            <a:pPr marL="641985" marR="12700" lvl="1" indent="-172720">
              <a:lnSpc>
                <a:spcPts val="1939"/>
              </a:lnSpc>
              <a:buClr>
                <a:srgbClr val="00B0F0"/>
              </a:buClr>
              <a:buFont typeface="Times New Roman"/>
              <a:buChar char="•"/>
              <a:tabLst>
                <a:tab pos="641985" algn="l"/>
              </a:tabLst>
            </a:pPr>
            <a:r>
              <a:rPr spc="-5" dirty="0">
                <a:cs typeface="Arial"/>
              </a:rPr>
              <a:t>M. de Roussane ne souhaite pas pour l’instant communiquer à travers Voisins Vigilants, il nous demande d’utiliser l’appli Versailles ou son mail, si urgence.</a:t>
            </a:r>
          </a:p>
          <a:p>
            <a:pPr lvl="1">
              <a:lnSpc>
                <a:spcPts val="1000"/>
              </a:lnSpc>
              <a:buFont typeface="Times New Roman"/>
              <a:buChar char="•"/>
            </a:pPr>
            <a:endParaRPr sz="1000" dirty="0"/>
          </a:p>
          <a:p>
            <a:pPr lvl="1">
              <a:lnSpc>
                <a:spcPts val="1400"/>
              </a:lnSpc>
              <a:spcBef>
                <a:spcPts val="7"/>
              </a:spcBef>
              <a:buFont typeface="Times New Roman"/>
              <a:buChar char="•"/>
            </a:pPr>
            <a:endParaRPr sz="1400" dirty="0"/>
          </a:p>
          <a:p>
            <a:pPr marL="298450" indent="-285750">
              <a:lnSpc>
                <a:spcPct val="10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spc="-15" dirty="0">
                <a:cs typeface="Arial"/>
              </a:rPr>
              <a:t>Voierie : Demande auprès de M. Lion (adjoint à la voierie) le 22 novembre 2020:</a:t>
            </a:r>
          </a:p>
          <a:p>
            <a:pPr>
              <a:lnSpc>
                <a:spcPts val="700"/>
              </a:lnSpc>
              <a:spcBef>
                <a:spcPts val="28"/>
              </a:spcBef>
              <a:buClr>
                <a:srgbClr val="00AFEF"/>
              </a:buClr>
              <a:buFont typeface="Times New Roman"/>
              <a:buChar char="•"/>
            </a:pPr>
            <a:endParaRPr sz="700" dirty="0"/>
          </a:p>
          <a:p>
            <a:pPr marL="641985" marR="12700" lvl="1" indent="-172720">
              <a:lnSpc>
                <a:spcPts val="1939"/>
              </a:lnSpc>
              <a:buClr>
                <a:srgbClr val="00B0F0"/>
              </a:buClr>
              <a:buFont typeface="Times New Roman"/>
              <a:buChar char="•"/>
              <a:tabLst>
                <a:tab pos="641985" algn="l"/>
              </a:tabLst>
            </a:pPr>
            <a:r>
              <a:rPr spc="-5" dirty="0">
                <a:cs typeface="Arial"/>
              </a:rPr>
              <a:t>Camions entrant rue MH, les voitures garées endommagées par des voitures n’allant pas à 30km/h</a:t>
            </a:r>
          </a:p>
          <a:p>
            <a:pPr marL="641985" marR="12700" lvl="1" indent="-172720">
              <a:lnSpc>
                <a:spcPts val="1939"/>
              </a:lnSpc>
              <a:spcBef>
                <a:spcPts val="450"/>
              </a:spcBef>
              <a:buClr>
                <a:srgbClr val="00B0F0"/>
              </a:buClr>
              <a:buFont typeface="Times New Roman"/>
              <a:buChar char="•"/>
              <a:tabLst>
                <a:tab pos="641985" algn="l"/>
              </a:tabLst>
            </a:pPr>
            <a:r>
              <a:rPr spc="-5" dirty="0">
                <a:cs typeface="Arial"/>
              </a:rPr>
              <a:t>Rue HA : non respect des 30Km/h, non respect du sens interdit</a:t>
            </a:r>
          </a:p>
          <a:p>
            <a:pPr marL="641985" marR="12700" lvl="1" indent="-172720">
              <a:lnSpc>
                <a:spcPts val="1939"/>
              </a:lnSpc>
              <a:spcBef>
                <a:spcPts val="490"/>
              </a:spcBef>
              <a:buClr>
                <a:srgbClr val="00B0F0"/>
              </a:buClr>
              <a:buFont typeface="Times New Roman"/>
              <a:buChar char="•"/>
              <a:tabLst>
                <a:tab pos="641985" algn="l"/>
              </a:tabLst>
            </a:pPr>
            <a:r>
              <a:rPr spc="-5" dirty="0">
                <a:cs typeface="Arial"/>
              </a:rPr>
              <a:t>Nos demandes sont à l’étude et ont été remontées en conseil de quartier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C65D0C-C0EA-417D-9A6B-94EEFF4DE13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15</a:t>
            </a:fld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3" cy="9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1794" y="736302"/>
            <a:ext cx="5065395" cy="4991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019425" algn="l"/>
                <a:tab pos="4227830" algn="l"/>
              </a:tabLst>
            </a:pPr>
            <a:r>
              <a:rPr sz="2400" b="1" spc="-5" dirty="0">
                <a:solidFill>
                  <a:srgbClr val="00AFEF"/>
                </a:solidFill>
                <a:cs typeface="Arial"/>
              </a:rPr>
              <a:t>Nos </a:t>
            </a:r>
            <a:r>
              <a:rPr sz="2400" b="1" spc="-5" dirty="0" err="1">
                <a:solidFill>
                  <a:srgbClr val="00AFEF"/>
                </a:solidFill>
                <a:cs typeface="Arial"/>
              </a:rPr>
              <a:t>évènements</a:t>
            </a:r>
            <a:r>
              <a:rPr lang="fr-FR" sz="2400" b="1" spc="-5" dirty="0">
                <a:solidFill>
                  <a:srgbClr val="00AFEF"/>
                </a:solidFill>
                <a:cs typeface="Arial"/>
              </a:rPr>
              <a:t> </a:t>
            </a:r>
            <a:r>
              <a:rPr sz="2400" b="1" spc="-5" dirty="0" err="1">
                <a:solidFill>
                  <a:srgbClr val="00AFEF"/>
                </a:solidFill>
                <a:cs typeface="Arial"/>
              </a:rPr>
              <a:t>festifs</a:t>
            </a:r>
            <a:r>
              <a:rPr sz="2400" b="1" spc="-5" dirty="0">
                <a:solidFill>
                  <a:srgbClr val="00AFEF"/>
                </a:solidFill>
                <a:cs typeface="Arial"/>
              </a:rPr>
              <a:t>	2020</a:t>
            </a:r>
          </a:p>
        </p:txBody>
      </p:sp>
      <p:sp>
        <p:nvSpPr>
          <p:cNvPr id="4" name="object 4"/>
          <p:cNvSpPr/>
          <p:nvPr/>
        </p:nvSpPr>
        <p:spPr>
          <a:xfrm>
            <a:off x="7513319" y="350520"/>
            <a:ext cx="2403348" cy="1402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05393" y="1867068"/>
            <a:ext cx="8050530" cy="1280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450" marR="221615" indent="-285750">
              <a:lnSpc>
                <a:spcPct val="89000"/>
              </a:lnSpc>
              <a:buClr>
                <a:srgbClr val="00B0F0"/>
              </a:buClr>
              <a:buSzPct val="116666"/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spc="-15" dirty="0">
                <a:cs typeface="Arial"/>
              </a:rPr>
              <a:t>L’Apéro des beaux jours et celui de rentrée :  des évènements préparés mais qui n’ont pas pu se tenir pour cause de crise sanitaire</a:t>
            </a:r>
          </a:p>
          <a:p>
            <a:pPr>
              <a:lnSpc>
                <a:spcPts val="1000"/>
              </a:lnSpc>
              <a:buClr>
                <a:srgbClr val="00AFEF"/>
              </a:buClr>
              <a:buFont typeface="Times New Roman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00AFEF"/>
              </a:buClr>
              <a:buFont typeface="Times New Roman"/>
              <a:buChar char="•"/>
            </a:pPr>
            <a:endParaRPr sz="1000" dirty="0"/>
          </a:p>
          <a:p>
            <a:pPr>
              <a:lnSpc>
                <a:spcPts val="1300"/>
              </a:lnSpc>
              <a:spcBef>
                <a:spcPts val="48"/>
              </a:spcBef>
              <a:buClr>
                <a:srgbClr val="00AFEF"/>
              </a:buClr>
              <a:buFont typeface="Times New Roman"/>
              <a:buChar char="•"/>
            </a:pPr>
            <a:endParaRPr sz="1300" dirty="0"/>
          </a:p>
          <a:p>
            <a:pPr marL="298450" marR="221615" indent="-285750">
              <a:lnSpc>
                <a:spcPct val="89000"/>
              </a:lnSpc>
              <a:buClr>
                <a:srgbClr val="00B0F0"/>
              </a:buClr>
              <a:buSzPct val="116666"/>
              <a:buFont typeface="Arial" panose="020B0604020202020204" pitchFamily="34" charset="0"/>
              <a:buChar char="•"/>
              <a:tabLst>
                <a:tab pos="184785" algn="l"/>
              </a:tabLst>
            </a:pPr>
            <a:r>
              <a:rPr spc="-15" dirty="0">
                <a:solidFill>
                  <a:srgbClr val="FF0000"/>
                </a:solidFill>
                <a:cs typeface="Arial"/>
              </a:rPr>
              <a:t>On y croit et on se prépare pour de beaux évènements de convivialité en 2021 !!!</a:t>
            </a:r>
          </a:p>
        </p:txBody>
      </p:sp>
      <p:sp>
        <p:nvSpPr>
          <p:cNvPr id="6" name="object 6"/>
          <p:cNvSpPr/>
          <p:nvPr/>
        </p:nvSpPr>
        <p:spPr>
          <a:xfrm>
            <a:off x="2910839" y="3779520"/>
            <a:ext cx="3979163" cy="2333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79E644-04FE-43B5-ABC8-C56CF74CB74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16</a:t>
            </a:fld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7675" y="1032255"/>
            <a:ext cx="8698991" cy="387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2668" y="350520"/>
            <a:ext cx="9143" cy="9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97940" y="598425"/>
            <a:ext cx="2637790" cy="4991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AFEF"/>
                </a:solidFill>
                <a:cs typeface="Arial"/>
              </a:rPr>
              <a:t>Entraide COVID</a:t>
            </a:r>
          </a:p>
        </p:txBody>
      </p:sp>
      <p:sp>
        <p:nvSpPr>
          <p:cNvPr id="5" name="object 5"/>
          <p:cNvSpPr/>
          <p:nvPr/>
        </p:nvSpPr>
        <p:spPr>
          <a:xfrm>
            <a:off x="7650480" y="350520"/>
            <a:ext cx="2266187" cy="14310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6883" y="6954011"/>
            <a:ext cx="8570976" cy="16764"/>
          </a:xfrm>
          <a:custGeom>
            <a:avLst/>
            <a:gdLst/>
            <a:ahLst/>
            <a:cxnLst/>
            <a:rect l="l" t="t" r="r" b="b"/>
            <a:pathLst>
              <a:path w="8570976" h="16764">
                <a:moveTo>
                  <a:pt x="0" y="0"/>
                </a:moveTo>
                <a:lnTo>
                  <a:pt x="8570976" y="0"/>
                </a:lnTo>
                <a:lnTo>
                  <a:pt x="8570976" y="16764"/>
                </a:lnTo>
                <a:lnTo>
                  <a:pt x="0" y="167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3CBBE143-3B17-4DF4-8009-F844E33C62FD}"/>
              </a:ext>
            </a:extLst>
          </p:cNvPr>
          <p:cNvSpPr/>
          <p:nvPr/>
        </p:nvSpPr>
        <p:spPr>
          <a:xfrm>
            <a:off x="1966977" y="6230620"/>
            <a:ext cx="7415783" cy="719365"/>
          </a:xfrm>
          <a:custGeom>
            <a:avLst/>
            <a:gdLst/>
            <a:ahLst/>
            <a:cxnLst/>
            <a:rect l="l" t="t" r="r" b="b"/>
            <a:pathLst>
              <a:path w="7415783" h="627888">
                <a:moveTo>
                  <a:pt x="0" y="0"/>
                </a:moveTo>
                <a:lnTo>
                  <a:pt x="7415783" y="0"/>
                </a:lnTo>
                <a:lnTo>
                  <a:pt x="7415783" y="627888"/>
                </a:lnTo>
                <a:lnTo>
                  <a:pt x="0" y="627888"/>
                </a:lnTo>
                <a:lnTo>
                  <a:pt x="0" y="0"/>
                </a:lnTo>
                <a:close/>
              </a:path>
            </a:pathLst>
          </a:custGeom>
          <a:solidFill>
            <a:srgbClr val="0070BF"/>
          </a:solidFill>
        </p:spPr>
        <p:txBody>
          <a:bodyPr wrap="square" lIns="0" tIns="0" rIns="0" bIns="0" rtlCol="0">
            <a:noAutofit/>
          </a:bodyPr>
          <a:lstStyle/>
          <a:p>
            <a:pPr marL="12065" algn="ctr">
              <a:spcBef>
                <a:spcPts val="265"/>
              </a:spcBef>
              <a:buClr>
                <a:srgbClr val="00AFEF"/>
              </a:buClr>
              <a:buSzPct val="116666"/>
              <a:tabLst>
                <a:tab pos="373380" algn="l"/>
              </a:tabLst>
            </a:pPr>
            <a:r>
              <a:rPr lang="fr-FR" sz="2000" spc="-15" dirty="0">
                <a:solidFill>
                  <a:schemeClr val="bg1"/>
                </a:solidFill>
                <a:cs typeface="Arial"/>
              </a:rPr>
              <a:t>Une belle solidarité dans notre quartier !</a:t>
            </a:r>
          </a:p>
          <a:p>
            <a:pPr marL="12065" algn="ctr">
              <a:spcBef>
                <a:spcPts val="265"/>
              </a:spcBef>
              <a:buClr>
                <a:srgbClr val="00AFEF"/>
              </a:buClr>
              <a:buSzPct val="116666"/>
              <a:tabLst>
                <a:tab pos="373380" algn="l"/>
              </a:tabLst>
            </a:pPr>
            <a:r>
              <a:rPr lang="fr-FR" sz="2000" spc="-15" dirty="0">
                <a:solidFill>
                  <a:schemeClr val="bg1"/>
                </a:solidFill>
                <a:cs typeface="Arial"/>
              </a:rPr>
              <a:t>Une initiative appréciée selon de nombreux témoignages reçus</a:t>
            </a:r>
          </a:p>
          <a:p>
            <a:endParaRPr sz="2000" dirty="0"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8DCDFFDE-1A05-4B85-B063-354E75888850}"/>
              </a:ext>
            </a:extLst>
          </p:cNvPr>
          <p:cNvSpPr txBox="1"/>
          <p:nvPr/>
        </p:nvSpPr>
        <p:spPr>
          <a:xfrm>
            <a:off x="1297940" y="3945890"/>
            <a:ext cx="8084820" cy="2962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450" indent="-285750">
              <a:lnSpc>
                <a:spcPct val="100000"/>
              </a:lnSpc>
              <a:buClr>
                <a:srgbClr val="00B0F0"/>
              </a:buClr>
              <a:buSzPct val="116666"/>
              <a:buFont typeface="Arial" panose="020B0604020202020204" pitchFamily="34" charset="0"/>
              <a:buChar char="•"/>
              <a:tabLst>
                <a:tab pos="373380" algn="l"/>
              </a:tabLst>
            </a:pPr>
            <a:r>
              <a:rPr spc="-15" dirty="0">
                <a:cs typeface="Arial"/>
              </a:rPr>
              <a:t>Message de proposition d’entraide dans le quartier envoyé dés le 17 mars 2020</a:t>
            </a:r>
          </a:p>
          <a:p>
            <a:pPr marL="298450" indent="-285750">
              <a:lnSpc>
                <a:spcPct val="100000"/>
              </a:lnSpc>
              <a:spcBef>
                <a:spcPts val="225"/>
              </a:spcBef>
              <a:buClr>
                <a:srgbClr val="00B0F0"/>
              </a:buClr>
              <a:buSzPct val="116666"/>
              <a:buFont typeface="Arial" panose="020B0604020202020204" pitchFamily="34" charset="0"/>
              <a:buChar char="•"/>
              <a:tabLst>
                <a:tab pos="373380" algn="l"/>
              </a:tabLst>
            </a:pPr>
            <a:r>
              <a:rPr spc="-15" dirty="0">
                <a:cs typeface="Arial"/>
              </a:rPr>
              <a:t>Une trentaine de propositions ou demandes de service reçues comme :</a:t>
            </a:r>
          </a:p>
          <a:p>
            <a:pPr marL="704215" marR="1177925" lvl="1" indent="-347980">
              <a:lnSpc>
                <a:spcPct val="100000"/>
              </a:lnSpc>
              <a:spcBef>
                <a:spcPts val="285"/>
              </a:spcBef>
              <a:buClr>
                <a:srgbClr val="00B0F0"/>
              </a:buClr>
              <a:buSzPct val="68750"/>
              <a:buFont typeface="Arial" panose="020B0604020202020204" pitchFamily="34" charset="0"/>
              <a:buChar char="•"/>
              <a:tabLst>
                <a:tab pos="704215" algn="l"/>
              </a:tabLst>
            </a:pPr>
            <a:r>
              <a:rPr spc="-5" dirty="0">
                <a:cs typeface="Arial"/>
              </a:rPr>
              <a:t>Retrait de médicaments ou courses</a:t>
            </a:r>
          </a:p>
          <a:p>
            <a:pPr marL="704215" marR="1177925" lvl="1" indent="-347980">
              <a:lnSpc>
                <a:spcPct val="100000"/>
              </a:lnSpc>
              <a:spcBef>
                <a:spcPts val="285"/>
              </a:spcBef>
              <a:buClr>
                <a:srgbClr val="00B0F0"/>
              </a:buClr>
              <a:buSzPct val="68750"/>
              <a:buFont typeface="Arial" panose="020B0604020202020204" pitchFamily="34" charset="0"/>
              <a:buChar char="•"/>
              <a:tabLst>
                <a:tab pos="704215" algn="l"/>
              </a:tabLst>
            </a:pPr>
            <a:r>
              <a:rPr spc="-5" dirty="0">
                <a:cs typeface="Arial"/>
              </a:rPr>
              <a:t>Prêt de tondeuse, outils..</a:t>
            </a:r>
          </a:p>
          <a:p>
            <a:pPr marL="704215" marR="1177925" lvl="1" indent="-347980">
              <a:lnSpc>
                <a:spcPct val="100000"/>
              </a:lnSpc>
              <a:spcBef>
                <a:spcPts val="285"/>
              </a:spcBef>
              <a:buClr>
                <a:srgbClr val="00B0F0"/>
              </a:buClr>
              <a:buSzPct val="68750"/>
              <a:buFont typeface="Arial" panose="020B0604020202020204" pitchFamily="34" charset="0"/>
              <a:buChar char="•"/>
              <a:tabLst>
                <a:tab pos="704215" algn="l"/>
              </a:tabLst>
            </a:pPr>
            <a:r>
              <a:rPr spc="-5" dirty="0">
                <a:cs typeface="Arial"/>
              </a:rPr>
              <a:t>Aide au </a:t>
            </a:r>
            <a:r>
              <a:rPr spc="-5" dirty="0" err="1">
                <a:cs typeface="Arial"/>
              </a:rPr>
              <a:t>retrait</a:t>
            </a:r>
            <a:r>
              <a:rPr spc="-5" dirty="0">
                <a:cs typeface="Arial"/>
              </a:rPr>
              <a:t> des masques distribué par la ville</a:t>
            </a:r>
          </a:p>
          <a:p>
            <a:pPr marL="704215" marR="1177925" lvl="1" indent="-347980">
              <a:lnSpc>
                <a:spcPct val="100000"/>
              </a:lnSpc>
              <a:spcBef>
                <a:spcPts val="285"/>
              </a:spcBef>
              <a:buClr>
                <a:srgbClr val="00B0F0"/>
              </a:buClr>
              <a:buSzPct val="68750"/>
              <a:buFont typeface="Arial" panose="020B0604020202020204" pitchFamily="34" charset="0"/>
              <a:buChar char="•"/>
              <a:tabLst>
                <a:tab pos="704215" algn="l"/>
              </a:tabLst>
            </a:pPr>
            <a:r>
              <a:rPr spc="-5" dirty="0">
                <a:cs typeface="Arial"/>
              </a:rPr>
              <a:t>Aide pour la confection de masques</a:t>
            </a:r>
          </a:p>
          <a:p>
            <a:pPr marL="373380" indent="-361315">
              <a:lnSpc>
                <a:spcPct val="100000"/>
              </a:lnSpc>
              <a:spcBef>
                <a:spcPts val="265"/>
              </a:spcBef>
              <a:buClr>
                <a:srgbClr val="00AFEF"/>
              </a:buClr>
              <a:buSzPct val="116666"/>
              <a:buFont typeface="Times New Roman"/>
              <a:buChar char="•"/>
              <a:tabLst>
                <a:tab pos="373380" algn="l"/>
              </a:tabLst>
            </a:pPr>
            <a:r>
              <a:rPr spc="-15" dirty="0">
                <a:cs typeface="Arial"/>
              </a:rPr>
              <a:t>Communication d’informations de la ville ( commerces, continuités de services, … )</a:t>
            </a:r>
          </a:p>
          <a:p>
            <a:pPr>
              <a:lnSpc>
                <a:spcPts val="1400"/>
              </a:lnSpc>
              <a:spcBef>
                <a:spcPts val="79"/>
              </a:spcBef>
            </a:pPr>
            <a:endParaRPr spc="-15" dirty="0">
              <a:cs typeface="Arial"/>
            </a:endParaRP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599E2245-7E54-4FF4-A950-E5D5EB50D4B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17</a:t>
            </a:fld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5180" y="835145"/>
            <a:ext cx="354393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2400" b="1" spc="-5" dirty="0">
                <a:solidFill>
                  <a:srgbClr val="00AFEF"/>
                </a:solidFill>
                <a:cs typeface="Arial"/>
              </a:rPr>
              <a:t>Brèves du quartier</a:t>
            </a:r>
          </a:p>
        </p:txBody>
      </p:sp>
      <p:sp>
        <p:nvSpPr>
          <p:cNvPr id="3" name="object 3"/>
          <p:cNvSpPr/>
          <p:nvPr/>
        </p:nvSpPr>
        <p:spPr>
          <a:xfrm>
            <a:off x="8078723" y="728472"/>
            <a:ext cx="1731263" cy="603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7815" indent="-285750">
              <a:lnSpc>
                <a:spcPct val="100000"/>
              </a:lnSpc>
              <a:buClr>
                <a:srgbClr val="00B0F0"/>
              </a:buClr>
              <a:tabLst>
                <a:tab pos="299085" algn="l"/>
              </a:tabLst>
            </a:pPr>
            <a:r>
              <a:rPr sz="1800" spc="-15" dirty="0">
                <a:cs typeface="Arial"/>
              </a:rPr>
              <a:t>Commerces</a:t>
            </a:r>
          </a:p>
          <a:p>
            <a:pPr marR="83820">
              <a:lnSpc>
                <a:spcPct val="100000"/>
              </a:lnSpc>
              <a:buClr>
                <a:srgbClr val="00B0F0"/>
              </a:buClr>
            </a:pPr>
            <a:r>
              <a:rPr sz="1800" spc="-15" dirty="0">
                <a:cs typeface="Arial"/>
              </a:rPr>
              <a:t>Bernard Boulay, le boucher de la rue Claude Debussy est parti en retraite fin mars. Versailles habitat, propriétaire des locaux a préempté le fonds de commerce et recherche un nouveau locataire.  Ce commerce est actuellement utilisé par les ouvriers travaillant sur le chantier de rénovation des immeubles.</a:t>
            </a:r>
            <a:endParaRPr lang="fr-FR" sz="1800" spc="-15" dirty="0">
              <a:cs typeface="Arial"/>
            </a:endParaRPr>
          </a:p>
          <a:p>
            <a:pPr marR="83820">
              <a:lnSpc>
                <a:spcPct val="100000"/>
              </a:lnSpc>
              <a:buClr>
                <a:srgbClr val="00B0F0"/>
              </a:buClr>
            </a:pPr>
            <a:r>
              <a:rPr sz="1800" spc="-15" dirty="0" err="1">
                <a:cs typeface="Arial"/>
              </a:rPr>
              <a:t>Electricité</a:t>
            </a:r>
            <a:endParaRPr sz="1800" spc="-15" dirty="0">
              <a:cs typeface="Arial"/>
            </a:endParaRPr>
          </a:p>
          <a:p>
            <a:pPr marL="728980" marR="12700" lvl="1" indent="-358775">
              <a:lnSpc>
                <a:spcPct val="100000"/>
              </a:lnSpc>
              <a:buClr>
                <a:srgbClr val="00B0F0"/>
              </a:buClr>
              <a:buFont typeface="Times New Roman"/>
              <a:buChar char="•"/>
              <a:tabLst>
                <a:tab pos="728345" algn="l"/>
              </a:tabLst>
            </a:pPr>
            <a:r>
              <a:rPr sz="1800" spc="-15" dirty="0">
                <a:cs typeface="Arial"/>
              </a:rPr>
              <a:t>Les coupures de courant à répétition ces dernières années, se sont estompées cette année; une coupure le dimanche 15 décembre sur le réseau basse tension Rue Marie Henriette, sans rapport direct avec les travaux.</a:t>
            </a:r>
          </a:p>
          <a:p>
            <a:pPr marL="728980" marR="73660" lvl="1" indent="-358775">
              <a:lnSpc>
                <a:spcPct val="100000"/>
              </a:lnSpc>
              <a:buClr>
                <a:srgbClr val="00B0F0"/>
              </a:buClr>
              <a:buFont typeface="Times New Roman"/>
              <a:buChar char="•"/>
              <a:tabLst>
                <a:tab pos="728345" algn="l"/>
              </a:tabLst>
            </a:pPr>
            <a:r>
              <a:rPr sz="1800" spc="-15" dirty="0">
                <a:cs typeface="Arial"/>
              </a:rPr>
              <a:t>Les travaux ENEDIS de passage d’une ligne à très haute tension rue Jules Massenet, chemin de Fausses Reposes et rue Marie-Henriette sont en cours de finalisation.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8B3AB8C-4539-4775-B936-F6798992A25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18</a:t>
            </a:fld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5180" y="835145"/>
            <a:ext cx="3543935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AFEF"/>
                </a:solidFill>
                <a:cs typeface="Arial"/>
              </a:rPr>
              <a:t>Brèves du quartier</a:t>
            </a:r>
          </a:p>
        </p:txBody>
      </p:sp>
      <p:sp>
        <p:nvSpPr>
          <p:cNvPr id="3" name="object 3"/>
          <p:cNvSpPr/>
          <p:nvPr/>
        </p:nvSpPr>
        <p:spPr>
          <a:xfrm>
            <a:off x="8078723" y="728472"/>
            <a:ext cx="1731263" cy="603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12983" y="2180846"/>
            <a:ext cx="8136255" cy="2480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009CD8"/>
              </a:buClr>
              <a:buFont typeface="Times New Roman"/>
              <a:buChar char="•"/>
              <a:tabLst>
                <a:tab pos="299085" algn="l"/>
              </a:tabLst>
            </a:pPr>
            <a:r>
              <a:rPr spc="-15" dirty="0">
                <a:cs typeface="Arial"/>
              </a:rPr>
              <a:t>Villa Marie Henriette :</a:t>
            </a:r>
          </a:p>
          <a:p>
            <a:pPr marL="12700" marR="161290">
              <a:lnSpc>
                <a:spcPct val="100000"/>
              </a:lnSpc>
            </a:pPr>
            <a:r>
              <a:rPr spc="-15" dirty="0">
                <a:cs typeface="Arial"/>
              </a:rPr>
              <a:t>Aucun démarrage de travaux. Le permis de construire précédent étant  caduque, un permis modificatif a été déposé courant 2020 avec, notamment, des modifications de l’infrastructure du parking favorisant la reprise des efforts, y compris les poussées de terre. Ces modifications font suite à l’étude de sol qui a été réalisée</a:t>
            </a:r>
          </a:p>
          <a:p>
            <a:pPr>
              <a:lnSpc>
                <a:spcPts val="1000"/>
              </a:lnSpc>
            </a:pPr>
            <a:endParaRPr spc="-15" dirty="0">
              <a:cs typeface="Arial"/>
            </a:endParaRPr>
          </a:p>
          <a:p>
            <a:pPr>
              <a:lnSpc>
                <a:spcPts val="1100"/>
              </a:lnSpc>
              <a:spcBef>
                <a:spcPts val="60"/>
              </a:spcBef>
            </a:pPr>
            <a:endParaRPr spc="-15" dirty="0">
              <a:cs typeface="Arial"/>
            </a:endParaRPr>
          </a:p>
          <a:p>
            <a:pPr marL="299085" indent="-287020">
              <a:lnSpc>
                <a:spcPct val="100000"/>
              </a:lnSpc>
              <a:buClr>
                <a:srgbClr val="009CD8"/>
              </a:buClr>
              <a:buFont typeface="Times New Roman"/>
              <a:buChar char="•"/>
              <a:tabLst>
                <a:tab pos="299085" algn="l"/>
              </a:tabLst>
            </a:pPr>
            <a:r>
              <a:rPr spc="-15" dirty="0">
                <a:cs typeface="Arial"/>
              </a:rPr>
              <a:t>Cimetière</a:t>
            </a:r>
          </a:p>
          <a:p>
            <a:pPr marL="12700" marR="12700">
              <a:lnSpc>
                <a:spcPct val="100000"/>
              </a:lnSpc>
            </a:pPr>
            <a:r>
              <a:rPr spc="-15" dirty="0">
                <a:cs typeface="Arial"/>
              </a:rPr>
              <a:t>L’extension du cimetière de Montreuil, avec une emprise sur le parc Bonne Aventure, a été réalisée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C90D0C-FF0E-416B-9383-164FA5C082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19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42632" y="640079"/>
            <a:ext cx="2574035" cy="958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0229" y="1144558"/>
            <a:ext cx="260223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3600" b="1" spc="-5" dirty="0">
                <a:solidFill>
                  <a:srgbClr val="330066"/>
                </a:solidFill>
                <a:cs typeface="Arial"/>
              </a:rPr>
              <a:t>Ordre du jour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95346" y="2149344"/>
            <a:ext cx="3749804" cy="3162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265" indent="-457200">
              <a:lnSpc>
                <a:spcPct val="100000"/>
              </a:lnSpc>
              <a:buClr>
                <a:srgbClr val="00B0F0"/>
              </a:buClr>
              <a:buSzPct val="6923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2600" spc="-20" dirty="0">
                <a:cs typeface="Arial"/>
              </a:rPr>
              <a:t>Rapport moral</a:t>
            </a:r>
          </a:p>
          <a:p>
            <a:pPr marL="171450" indent="-171450">
              <a:lnSpc>
                <a:spcPts val="1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sz="2600" spc="-20" dirty="0">
              <a:cs typeface="Arial"/>
            </a:endParaRPr>
          </a:p>
          <a:p>
            <a:pPr marL="171450" indent="-171450">
              <a:lnSpc>
                <a:spcPts val="1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sz="2600" spc="-20" dirty="0">
              <a:cs typeface="Arial"/>
            </a:endParaRPr>
          </a:p>
          <a:p>
            <a:pPr marL="171450" indent="-171450">
              <a:lnSpc>
                <a:spcPts val="1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sz="2600" spc="-20" dirty="0">
              <a:cs typeface="Arial"/>
            </a:endParaRPr>
          </a:p>
          <a:p>
            <a:pPr marL="171450" indent="-171450">
              <a:lnSpc>
                <a:spcPts val="1100"/>
              </a:lnSpc>
              <a:spcBef>
                <a:spcPts val="16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endParaRPr sz="2600" spc="-20" dirty="0">
              <a:cs typeface="Arial"/>
            </a:endParaRPr>
          </a:p>
          <a:p>
            <a:pPr marL="469265" indent="-457200">
              <a:lnSpc>
                <a:spcPct val="100000"/>
              </a:lnSpc>
              <a:buClr>
                <a:srgbClr val="00B0F0"/>
              </a:buClr>
              <a:buSzPct val="6923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2600" spc="-20" dirty="0">
                <a:cs typeface="Arial"/>
              </a:rPr>
              <a:t>Rapport financier</a:t>
            </a:r>
          </a:p>
          <a:p>
            <a:pPr marL="171450" indent="-171450">
              <a:lnSpc>
                <a:spcPts val="1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sz="2600" spc="-20" dirty="0">
              <a:cs typeface="Arial"/>
            </a:endParaRPr>
          </a:p>
          <a:p>
            <a:pPr marL="171450" indent="-171450">
              <a:lnSpc>
                <a:spcPts val="1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sz="2600" spc="-20" dirty="0">
              <a:cs typeface="Arial"/>
            </a:endParaRPr>
          </a:p>
          <a:p>
            <a:pPr marL="171450" indent="-171450">
              <a:lnSpc>
                <a:spcPts val="1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sz="2600" spc="-20" dirty="0">
              <a:cs typeface="Arial"/>
            </a:endParaRPr>
          </a:p>
          <a:p>
            <a:pPr marL="171450" indent="-171450">
              <a:lnSpc>
                <a:spcPts val="1100"/>
              </a:lnSpc>
              <a:spcBef>
                <a:spcPts val="28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endParaRPr sz="2600" spc="-20" dirty="0">
              <a:cs typeface="Arial"/>
            </a:endParaRPr>
          </a:p>
          <a:p>
            <a:pPr marL="469265" indent="-457200">
              <a:lnSpc>
                <a:spcPct val="100000"/>
              </a:lnSpc>
              <a:buClr>
                <a:srgbClr val="00B0F0"/>
              </a:buClr>
              <a:buSzPct val="6923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2600" spc="-20" dirty="0">
                <a:cs typeface="Arial"/>
              </a:rPr>
              <a:t>Résolutions</a:t>
            </a:r>
          </a:p>
          <a:p>
            <a:pPr marL="171450" indent="-171450">
              <a:lnSpc>
                <a:spcPts val="1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sz="2600" spc="-20" dirty="0">
              <a:cs typeface="Arial"/>
            </a:endParaRPr>
          </a:p>
          <a:p>
            <a:pPr marL="171450" indent="-171450">
              <a:lnSpc>
                <a:spcPts val="1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sz="2600" spc="-20" dirty="0">
              <a:cs typeface="Arial"/>
            </a:endParaRPr>
          </a:p>
          <a:p>
            <a:pPr marL="171450" indent="-171450">
              <a:lnSpc>
                <a:spcPts val="1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endParaRPr sz="2600" spc="-20" dirty="0">
              <a:cs typeface="Arial"/>
            </a:endParaRPr>
          </a:p>
          <a:p>
            <a:pPr marL="171450" indent="-171450">
              <a:lnSpc>
                <a:spcPts val="1000"/>
              </a:lnSpc>
              <a:spcBef>
                <a:spcPts val="91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endParaRPr sz="2600" spc="-20" dirty="0">
              <a:cs typeface="Arial"/>
            </a:endParaRPr>
          </a:p>
          <a:p>
            <a:pPr marL="469265" indent="-457200">
              <a:lnSpc>
                <a:spcPct val="100000"/>
              </a:lnSpc>
              <a:buClr>
                <a:srgbClr val="00B0F0"/>
              </a:buClr>
              <a:buSzPct val="69230"/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sz="2600" spc="-20" dirty="0">
                <a:cs typeface="Arial"/>
              </a:rPr>
              <a:t>Questions /Réponses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855CD7-5CA7-4677-A537-DC71735C8BF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43216" y="562356"/>
            <a:ext cx="2473451" cy="918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2740" y="972215"/>
            <a:ext cx="8429625" cy="1071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AFEF"/>
                </a:solidFill>
                <a:cs typeface="Arial"/>
              </a:rPr>
              <a:t>Conseil de quartier</a:t>
            </a:r>
          </a:p>
          <a:p>
            <a:pPr>
              <a:lnSpc>
                <a:spcPts val="550"/>
              </a:lnSpc>
              <a:spcBef>
                <a:spcPts val="14"/>
              </a:spcBef>
            </a:pPr>
            <a:endParaRPr sz="550" dirty="0"/>
          </a:p>
        </p:txBody>
      </p:sp>
      <p:sp>
        <p:nvSpPr>
          <p:cNvPr id="5" name="object 5"/>
          <p:cNvSpPr txBox="1"/>
          <p:nvPr/>
        </p:nvSpPr>
        <p:spPr>
          <a:xfrm>
            <a:off x="1168359" y="1772788"/>
            <a:ext cx="8748308" cy="52537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450" marR="161290" indent="-285750">
              <a:lnSpc>
                <a:spcPct val="80000"/>
              </a:lnSpc>
              <a:buClr>
                <a:srgbClr val="00AFEF"/>
              </a:buClr>
              <a:buSzPct val="77777"/>
              <a:buFont typeface="Arial" panose="020B0604020202020204" pitchFamily="34" charset="0"/>
              <a:buChar char="•"/>
              <a:tabLst>
                <a:tab pos="361315" algn="l"/>
              </a:tabLst>
            </a:pPr>
            <a:r>
              <a:rPr lang="fr-FR" spc="-15" dirty="0">
                <a:cs typeface="Arial"/>
              </a:rPr>
              <a:t>Du fait des élections municipales en mars 2020, le conseil de quartier ne s’est pas tenu en début d’année.</a:t>
            </a:r>
          </a:p>
          <a:p>
            <a:pPr marL="298450" marR="161290" indent="-285750">
              <a:lnSpc>
                <a:spcPct val="80000"/>
              </a:lnSpc>
              <a:buClr>
                <a:srgbClr val="00AFEF"/>
              </a:buClr>
              <a:buSzPct val="77777"/>
              <a:buFont typeface="Arial" panose="020B0604020202020204" pitchFamily="34" charset="0"/>
              <a:buChar char="•"/>
              <a:tabLst>
                <a:tab pos="361315" algn="l"/>
              </a:tabLst>
            </a:pPr>
            <a:endParaRPr lang="fr-FR" spc="-15" dirty="0">
              <a:cs typeface="Arial"/>
            </a:endParaRPr>
          </a:p>
          <a:p>
            <a:pPr marL="298450" marR="161290" indent="-285750">
              <a:lnSpc>
                <a:spcPct val="80000"/>
              </a:lnSpc>
              <a:buClr>
                <a:srgbClr val="00AFEF"/>
              </a:buClr>
              <a:buSzPct val="77777"/>
              <a:buFont typeface="Arial" panose="020B0604020202020204" pitchFamily="34" charset="0"/>
              <a:buChar char="•"/>
              <a:tabLst>
                <a:tab pos="361315" algn="l"/>
              </a:tabLst>
            </a:pPr>
            <a:r>
              <a:rPr spc="-15" dirty="0">
                <a:cs typeface="Arial"/>
              </a:rPr>
              <a:t>Le nouveau conseil de quartier n’ a été installé que le 20 novembre 2020 et donc pas de reunions une bonne partie de l’année</a:t>
            </a:r>
          </a:p>
          <a:p>
            <a:pPr>
              <a:lnSpc>
                <a:spcPts val="500"/>
              </a:lnSpc>
              <a:spcBef>
                <a:spcPts val="32"/>
              </a:spcBef>
              <a:buClr>
                <a:srgbClr val="00AFEF"/>
              </a:buClr>
              <a:buFont typeface="Times New Roman"/>
              <a:buChar char="●"/>
            </a:pPr>
            <a:endParaRPr sz="500" dirty="0"/>
          </a:p>
          <a:p>
            <a:pPr>
              <a:lnSpc>
                <a:spcPts val="1000"/>
              </a:lnSpc>
              <a:buClr>
                <a:srgbClr val="00AFEF"/>
              </a:buClr>
              <a:buFont typeface="Times New Roman"/>
              <a:buChar char="●"/>
            </a:pPr>
            <a:endParaRPr sz="1000" dirty="0"/>
          </a:p>
          <a:p>
            <a:pPr>
              <a:lnSpc>
                <a:spcPts val="1000"/>
              </a:lnSpc>
              <a:buClr>
                <a:srgbClr val="00AFEF"/>
              </a:buClr>
              <a:buFont typeface="Times New Roman"/>
              <a:buChar char="●"/>
            </a:pPr>
            <a:endParaRPr sz="1000" dirty="0"/>
          </a:p>
          <a:p>
            <a:pPr marL="298450" marR="161290" indent="-285750">
              <a:lnSpc>
                <a:spcPct val="80000"/>
              </a:lnSpc>
              <a:buClr>
                <a:srgbClr val="00AFEF"/>
              </a:buClr>
              <a:buSzPct val="77777"/>
              <a:buFont typeface="Arial" panose="020B0604020202020204" pitchFamily="34" charset="0"/>
              <a:buChar char="•"/>
              <a:tabLst>
                <a:tab pos="361315" algn="l"/>
              </a:tabLst>
            </a:pPr>
            <a:r>
              <a:rPr spc="-15" dirty="0">
                <a:cs typeface="Arial"/>
              </a:rPr>
              <a:t>Notre association, par l’intermédiaire de Laurent Lefevre, est membre du conseil de quartier (collège Association) qui comprend également 2 membres de notre conseil d’administration  : Florence Touzot et Sandrine Toulouse (collège Habitants)</a:t>
            </a:r>
          </a:p>
          <a:p>
            <a:pPr>
              <a:lnSpc>
                <a:spcPts val="500"/>
              </a:lnSpc>
              <a:spcBef>
                <a:spcPts val="4"/>
              </a:spcBef>
              <a:buClr>
                <a:srgbClr val="00AFEF"/>
              </a:buClr>
              <a:buFont typeface="Times New Roman"/>
              <a:buChar char="●"/>
            </a:pPr>
            <a:endParaRPr sz="500" dirty="0"/>
          </a:p>
          <a:p>
            <a:pPr>
              <a:lnSpc>
                <a:spcPts val="1000"/>
              </a:lnSpc>
              <a:buClr>
                <a:srgbClr val="00AFEF"/>
              </a:buClr>
              <a:buFont typeface="Times New Roman"/>
              <a:buChar char="●"/>
            </a:pPr>
            <a:endParaRPr sz="1000" dirty="0"/>
          </a:p>
          <a:p>
            <a:pPr>
              <a:lnSpc>
                <a:spcPts val="1000"/>
              </a:lnSpc>
              <a:buClr>
                <a:srgbClr val="00AFEF"/>
              </a:buClr>
              <a:buFont typeface="Times New Roman"/>
              <a:buChar char="●"/>
            </a:pPr>
            <a:endParaRPr sz="1000" dirty="0"/>
          </a:p>
          <a:p>
            <a:pPr marL="298450" marR="161290" indent="-285750">
              <a:lnSpc>
                <a:spcPct val="80000"/>
              </a:lnSpc>
              <a:buClr>
                <a:srgbClr val="00AFEF"/>
              </a:buClr>
              <a:buSzPct val="77777"/>
              <a:buFont typeface="Arial" panose="020B0604020202020204" pitchFamily="34" charset="0"/>
              <a:buChar char="•"/>
              <a:tabLst>
                <a:tab pos="361315" algn="l"/>
              </a:tabLst>
            </a:pPr>
            <a:r>
              <a:rPr spc="-15" dirty="0">
                <a:cs typeface="Arial"/>
              </a:rPr>
              <a:t>Nos 3 représentants sont membres de la Commission Urbanisme,  Voierie, Sécurité du conseil du quartier. Une présentation du projet “la voie de l’eau et du futur” est prévue début </a:t>
            </a:r>
            <a:r>
              <a:rPr spc="-15" dirty="0" err="1">
                <a:cs typeface="Arial"/>
              </a:rPr>
              <a:t>février</a:t>
            </a:r>
            <a:r>
              <a:rPr spc="-15" dirty="0">
                <a:cs typeface="Arial"/>
              </a:rPr>
              <a:t>.</a:t>
            </a:r>
            <a:endParaRPr lang="fr-FR" spc="-15" dirty="0">
              <a:cs typeface="Arial"/>
            </a:endParaRPr>
          </a:p>
          <a:p>
            <a:pPr marL="12700" marR="161290">
              <a:lnSpc>
                <a:spcPct val="80000"/>
              </a:lnSpc>
              <a:buClr>
                <a:srgbClr val="00AFEF"/>
              </a:buClr>
              <a:buSzPct val="77777"/>
              <a:tabLst>
                <a:tab pos="361315" algn="l"/>
              </a:tabLst>
            </a:pPr>
            <a:endParaRPr lang="fr-FR" spc="-15" dirty="0">
              <a:cs typeface="Arial"/>
            </a:endParaRPr>
          </a:p>
          <a:p>
            <a:pPr marL="12700" marR="161290">
              <a:lnSpc>
                <a:spcPct val="80000"/>
              </a:lnSpc>
              <a:buClr>
                <a:srgbClr val="00AFEF"/>
              </a:buClr>
              <a:buSzPct val="77777"/>
              <a:tabLst>
                <a:tab pos="361315" algn="l"/>
              </a:tabLst>
            </a:pPr>
            <a:r>
              <a:rPr lang="fr-FR" spc="-15" dirty="0">
                <a:cs typeface="Arial"/>
              </a:rPr>
              <a:t>	L</a:t>
            </a:r>
            <a:r>
              <a:rPr spc="-15" dirty="0">
                <a:cs typeface="Arial"/>
              </a:rPr>
              <a:t>a participation à cette commission nous permet d’appuyer nos demandes auprès de </a:t>
            </a:r>
            <a:r>
              <a:rPr lang="fr-FR" spc="-15" dirty="0">
                <a:cs typeface="Arial"/>
              </a:rPr>
              <a:t>	</a:t>
            </a:r>
            <a:r>
              <a:rPr spc="-15" dirty="0">
                <a:cs typeface="Arial"/>
              </a:rPr>
              <a:t>la mairie</a:t>
            </a:r>
          </a:p>
          <a:p>
            <a:pPr marL="298450" marR="161290" indent="-285750">
              <a:lnSpc>
                <a:spcPct val="80000"/>
              </a:lnSpc>
              <a:spcBef>
                <a:spcPts val="370"/>
              </a:spcBef>
              <a:buClr>
                <a:srgbClr val="00AFEF"/>
              </a:buClr>
              <a:buSzPct val="77777"/>
              <a:buFont typeface="Arial" panose="020B0604020202020204" pitchFamily="34" charset="0"/>
              <a:buChar char="•"/>
              <a:tabLst>
                <a:tab pos="361315" algn="l"/>
              </a:tabLst>
            </a:pPr>
            <a:r>
              <a:rPr spc="-15" dirty="0">
                <a:cs typeface="Arial"/>
              </a:rPr>
              <a:t>Un seul conseil de quartier , après les municipales, a eu lieu le 20 novembre 2020. Il portait sur l’installation du nouveau conseil de quartier.</a:t>
            </a: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400"/>
              </a:lnSpc>
              <a:spcBef>
                <a:spcPts val="32"/>
              </a:spcBef>
            </a:pPr>
            <a:endParaRPr sz="1400" dirty="0"/>
          </a:p>
          <a:p>
            <a:pPr marL="2148840">
              <a:lnSpc>
                <a:spcPct val="100000"/>
              </a:lnSpc>
            </a:pPr>
            <a:r>
              <a:rPr sz="2000" spc="-15" dirty="0">
                <a:cs typeface="Arial"/>
              </a:rPr>
              <a:t>Nous sommes vos interlocuteurs !</a:t>
            </a:r>
          </a:p>
          <a:p>
            <a:pPr marL="1347470">
              <a:lnSpc>
                <a:spcPct val="100000"/>
              </a:lnSpc>
              <a:spcBef>
                <a:spcPts val="10"/>
              </a:spcBef>
            </a:pPr>
            <a:r>
              <a:rPr sz="2000" spc="-15" dirty="0">
                <a:cs typeface="Arial"/>
              </a:rPr>
              <a:t>N’hésitez pas à nous faire part de toutes vos problématiques !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F70907A6-5B45-491A-92FA-A2BC4E7AD3FB}"/>
              </a:ext>
            </a:extLst>
          </p:cNvPr>
          <p:cNvSpPr/>
          <p:nvPr/>
        </p:nvSpPr>
        <p:spPr>
          <a:xfrm>
            <a:off x="592541" y="4763741"/>
            <a:ext cx="582168" cy="762000"/>
          </a:xfrm>
          <a:custGeom>
            <a:avLst/>
            <a:gdLst/>
            <a:ahLst/>
            <a:cxnLst/>
            <a:rect l="l" t="t" r="r" b="b"/>
            <a:pathLst>
              <a:path w="582168" h="762000">
                <a:moveTo>
                  <a:pt x="289559" y="0"/>
                </a:moveTo>
                <a:lnTo>
                  <a:pt x="289559" y="188975"/>
                </a:lnTo>
                <a:lnTo>
                  <a:pt x="0" y="188975"/>
                </a:lnTo>
                <a:lnTo>
                  <a:pt x="0" y="569976"/>
                </a:lnTo>
                <a:lnTo>
                  <a:pt x="289559" y="569976"/>
                </a:lnTo>
                <a:lnTo>
                  <a:pt x="289559" y="762000"/>
                </a:lnTo>
                <a:lnTo>
                  <a:pt x="582168" y="381000"/>
                </a:lnTo>
                <a:lnTo>
                  <a:pt x="289559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AC4D9FF-0613-4F11-8221-7B453D1B095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20</a:t>
            </a:fld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43216" y="562356"/>
            <a:ext cx="2473451" cy="918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</a:pPr>
            <a:r>
              <a:rPr sz="3600" b="1" spc="-5" dirty="0">
                <a:solidFill>
                  <a:srgbClr val="330066"/>
                </a:solidFill>
                <a:latin typeface="+mn-lt"/>
                <a:ea typeface="+mn-ea"/>
                <a:cs typeface="Arial"/>
              </a:rPr>
              <a:t>Résolutions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5992" y="1585467"/>
            <a:ext cx="7570470" cy="2796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b="1" spc="-20" dirty="0">
                <a:solidFill>
                  <a:srgbClr val="91CF4F"/>
                </a:solidFill>
                <a:cs typeface="Arial"/>
              </a:rPr>
              <a:t>Assemblée générale ordinaire</a:t>
            </a: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3"/>
              </a:spcBef>
            </a:pPr>
            <a:endParaRPr sz="1200" dirty="0"/>
          </a:p>
          <a:p>
            <a:pPr marL="356870" indent="-344805">
              <a:lnSpc>
                <a:spcPct val="150000"/>
              </a:lnSpc>
              <a:buClr>
                <a:srgbClr val="00B0F0"/>
              </a:buClr>
              <a:buSzPct val="70000"/>
              <a:buFont typeface="Arial"/>
              <a:buChar char="●"/>
              <a:tabLst>
                <a:tab pos="356870" algn="l"/>
              </a:tabLst>
            </a:pPr>
            <a:r>
              <a:rPr spc="-15" dirty="0">
                <a:cs typeface="Arial"/>
              </a:rPr>
              <a:t>Approbation du PV de l’Assemblée Générale du 25 </a:t>
            </a:r>
            <a:r>
              <a:rPr spc="-15" dirty="0" err="1">
                <a:cs typeface="Arial"/>
              </a:rPr>
              <a:t>janvier</a:t>
            </a:r>
            <a:r>
              <a:rPr spc="-15" dirty="0">
                <a:cs typeface="Arial"/>
              </a:rPr>
              <a:t> 2020</a:t>
            </a:r>
          </a:p>
          <a:p>
            <a:pPr marL="356870" indent="-344805">
              <a:lnSpc>
                <a:spcPct val="150000"/>
              </a:lnSpc>
              <a:buClr>
                <a:srgbClr val="00B0F0"/>
              </a:buClr>
              <a:buSzPct val="70000"/>
              <a:buFont typeface="Arial"/>
              <a:buChar char="●"/>
              <a:tabLst>
                <a:tab pos="356870" algn="l"/>
              </a:tabLst>
            </a:pPr>
            <a:r>
              <a:rPr spc="-15" dirty="0">
                <a:cs typeface="Arial"/>
              </a:rPr>
              <a:t>Approbation du rapport moral 2020</a:t>
            </a:r>
          </a:p>
          <a:p>
            <a:pPr marL="356870" indent="-344805">
              <a:lnSpc>
                <a:spcPct val="150000"/>
              </a:lnSpc>
              <a:buClr>
                <a:srgbClr val="00B0F0"/>
              </a:buClr>
              <a:buSzPct val="70000"/>
              <a:buFont typeface="Arial"/>
              <a:buChar char="●"/>
              <a:tabLst>
                <a:tab pos="356870" algn="l"/>
              </a:tabLst>
            </a:pPr>
            <a:r>
              <a:rPr spc="-15" dirty="0">
                <a:cs typeface="Arial"/>
              </a:rPr>
              <a:t>Approbation du rapport financier 2020</a:t>
            </a:r>
          </a:p>
          <a:p>
            <a:pPr marL="356870" indent="-344805">
              <a:lnSpc>
                <a:spcPct val="150000"/>
              </a:lnSpc>
              <a:buClr>
                <a:srgbClr val="00B0F0"/>
              </a:buClr>
              <a:buSzPct val="70000"/>
              <a:buFont typeface="Arial"/>
              <a:buChar char="●"/>
              <a:tabLst>
                <a:tab pos="356870" algn="l"/>
              </a:tabLst>
            </a:pPr>
            <a:r>
              <a:rPr spc="-15" dirty="0">
                <a:cs typeface="Arial"/>
              </a:rPr>
              <a:t>Quitus au conseil d’administration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90953A-18B4-4BC6-8F8D-0C24B73E6DC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21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19335" y="1246104"/>
            <a:ext cx="2469515" cy="425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4785" indent="-172085">
              <a:lnSpc>
                <a:spcPts val="3345"/>
              </a:lnSpc>
              <a:buClr>
                <a:srgbClr val="00B0F0"/>
              </a:buClr>
              <a:buSzPct val="92857"/>
              <a:buFont typeface="Times New Roman"/>
              <a:buChar char="•"/>
              <a:tabLst>
                <a:tab pos="184785" algn="l"/>
              </a:tabLst>
            </a:pPr>
            <a:r>
              <a:rPr sz="2600" spc="-10" dirty="0">
                <a:latin typeface="Calibri"/>
                <a:cs typeface="Calibri"/>
              </a:rPr>
              <a:t>Rapport moral </a:t>
            </a:r>
            <a:r>
              <a:rPr sz="2800" spc="-40" dirty="0"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49928" y="1677952"/>
            <a:ext cx="7127875" cy="3302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6850" indent="-342900">
              <a:buClr>
                <a:srgbClr val="00B0F0"/>
              </a:buClr>
              <a:buSzPct val="83333"/>
              <a:buFont typeface="Wingdings" panose="05000000000000000000" pitchFamily="2" charset="2"/>
              <a:buChar char="§"/>
              <a:tabLst>
                <a:tab pos="198120" algn="l"/>
              </a:tabLst>
            </a:pPr>
            <a:r>
              <a:rPr sz="2000" spc="-5" dirty="0">
                <a:latin typeface="Calibri"/>
                <a:cs typeface="Calibri"/>
              </a:rPr>
              <a:t>Introduction / rappel missions M2H2A / communication</a:t>
            </a:r>
          </a:p>
          <a:p>
            <a:pPr marL="196850" indent="-342900">
              <a:spcBef>
                <a:spcPts val="10"/>
              </a:spcBef>
              <a:buClr>
                <a:srgbClr val="00B0F0"/>
              </a:buClr>
              <a:buSzPct val="83333"/>
              <a:buFont typeface="Wingdings" panose="05000000000000000000" pitchFamily="2" charset="2"/>
              <a:buChar char="§"/>
              <a:tabLst>
                <a:tab pos="198120" algn="l"/>
              </a:tabLst>
            </a:pPr>
            <a:r>
              <a:rPr sz="2000" spc="-5" dirty="0">
                <a:latin typeface="Calibri"/>
                <a:cs typeface="Calibri"/>
              </a:rPr>
              <a:t>Terrains butte de Picardie</a:t>
            </a:r>
          </a:p>
          <a:p>
            <a:pPr marL="196850" indent="-342900">
              <a:spcBef>
                <a:spcPts val="10"/>
              </a:spcBef>
              <a:buClr>
                <a:srgbClr val="00B0F0"/>
              </a:buClr>
              <a:buSzPct val="83333"/>
              <a:buFont typeface="Wingdings" panose="05000000000000000000" pitchFamily="2" charset="2"/>
              <a:buChar char="§"/>
              <a:tabLst>
                <a:tab pos="198120" algn="l"/>
              </a:tabLst>
            </a:pPr>
            <a:r>
              <a:rPr sz="2000" spc="-5" dirty="0">
                <a:latin typeface="Calibri"/>
                <a:cs typeface="Calibri"/>
              </a:rPr>
              <a:t>Evolutions lignes Phebus</a:t>
            </a:r>
          </a:p>
          <a:p>
            <a:pPr marL="196850" indent="-342900">
              <a:spcBef>
                <a:spcPts val="10"/>
              </a:spcBef>
              <a:buClr>
                <a:srgbClr val="00B0F0"/>
              </a:buClr>
              <a:buSzPct val="83333"/>
              <a:buFont typeface="Wingdings" panose="05000000000000000000" pitchFamily="2" charset="2"/>
              <a:buChar char="§"/>
              <a:tabLst>
                <a:tab pos="198120" algn="l"/>
              </a:tabLst>
            </a:pPr>
            <a:r>
              <a:rPr sz="2000" spc="-5" dirty="0">
                <a:latin typeface="Calibri"/>
                <a:cs typeface="Calibri"/>
              </a:rPr>
              <a:t>Stationnement</a:t>
            </a:r>
          </a:p>
          <a:p>
            <a:pPr marL="196850" indent="-342900">
              <a:spcBef>
                <a:spcPts val="10"/>
              </a:spcBef>
              <a:buClr>
                <a:srgbClr val="00B0F0"/>
              </a:buClr>
              <a:buSzPct val="83333"/>
              <a:buFont typeface="Wingdings" panose="05000000000000000000" pitchFamily="2" charset="2"/>
              <a:buChar char="§"/>
              <a:tabLst>
                <a:tab pos="198120" algn="l"/>
              </a:tabLst>
            </a:pPr>
            <a:r>
              <a:rPr sz="2000" spc="-5" dirty="0">
                <a:latin typeface="Calibri"/>
                <a:cs typeface="Calibri"/>
              </a:rPr>
              <a:t>Sécurité/Voisins vigilants&amp;voirie</a:t>
            </a:r>
          </a:p>
          <a:p>
            <a:pPr marL="196850" indent="-342900">
              <a:spcBef>
                <a:spcPts val="10"/>
              </a:spcBef>
              <a:buClr>
                <a:srgbClr val="00B0F0"/>
              </a:buClr>
              <a:buSzPct val="83333"/>
              <a:buFont typeface="Wingdings" panose="05000000000000000000" pitchFamily="2" charset="2"/>
              <a:buChar char="§"/>
              <a:tabLst>
                <a:tab pos="198120" algn="l"/>
              </a:tabLst>
            </a:pPr>
            <a:r>
              <a:rPr sz="2000" spc="-5" dirty="0">
                <a:latin typeface="Calibri"/>
                <a:cs typeface="Calibri"/>
              </a:rPr>
              <a:t>Festivités M2H2A</a:t>
            </a:r>
          </a:p>
          <a:p>
            <a:pPr marL="196850" indent="-342900">
              <a:spcBef>
                <a:spcPts val="10"/>
              </a:spcBef>
              <a:buClr>
                <a:srgbClr val="00B0F0"/>
              </a:buClr>
              <a:buSzPct val="83333"/>
              <a:buFont typeface="Wingdings" panose="05000000000000000000" pitchFamily="2" charset="2"/>
              <a:buChar char="§"/>
              <a:tabLst>
                <a:tab pos="198120" algn="l"/>
              </a:tabLst>
            </a:pPr>
            <a:r>
              <a:rPr sz="2000" spc="-5" dirty="0">
                <a:latin typeface="Calibri"/>
                <a:cs typeface="Calibri"/>
              </a:rPr>
              <a:t>Entraide covid</a:t>
            </a:r>
          </a:p>
          <a:p>
            <a:pPr marL="196850" indent="-342900">
              <a:spcBef>
                <a:spcPts val="10"/>
              </a:spcBef>
              <a:buClr>
                <a:srgbClr val="00B0F0"/>
              </a:buClr>
              <a:buSzPct val="83333"/>
              <a:buFont typeface="Wingdings" panose="05000000000000000000" pitchFamily="2" charset="2"/>
              <a:buChar char="§"/>
              <a:tabLst>
                <a:tab pos="198120" algn="l"/>
              </a:tabLst>
            </a:pPr>
            <a:r>
              <a:rPr sz="2000" spc="-5" dirty="0">
                <a:latin typeface="Calibri"/>
                <a:cs typeface="Calibri"/>
              </a:rPr>
              <a:t>Breves de quartier</a:t>
            </a:r>
          </a:p>
          <a:p>
            <a:pPr marL="196850" indent="-342900">
              <a:spcBef>
                <a:spcPts val="10"/>
              </a:spcBef>
              <a:buClr>
                <a:srgbClr val="00B0F0"/>
              </a:buClr>
              <a:buSzPct val="83333"/>
              <a:buFont typeface="Wingdings" panose="05000000000000000000" pitchFamily="2" charset="2"/>
              <a:buChar char="§"/>
              <a:tabLst>
                <a:tab pos="198120" algn="l"/>
              </a:tabLst>
            </a:pPr>
            <a:r>
              <a:rPr sz="2000" spc="-5" dirty="0">
                <a:latin typeface="Calibri"/>
                <a:cs typeface="Calibri"/>
              </a:rPr>
              <a:t>Retour conseils de quartier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5B3910-044A-4E48-85F7-9586013C8F4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9821" y="1075025"/>
            <a:ext cx="6370320" cy="8826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350" marR="12700">
              <a:spcBef>
                <a:spcPct val="0"/>
              </a:spcBef>
            </a:pPr>
            <a:r>
              <a:rPr sz="2400" b="1" spc="-25" dirty="0">
                <a:solidFill>
                  <a:srgbClr val="00AFEF"/>
                </a:solidFill>
                <a:latin typeface="Calibri"/>
                <a:ea typeface="+mj-ea"/>
                <a:cs typeface="Calibri"/>
              </a:rPr>
              <a:t>Bref rappel du rôle et des missions de l’association : 20 ans déjà !!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19841" y="2440941"/>
            <a:ext cx="7594600" cy="4238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4785" marR="529590" indent="-172720">
              <a:lnSpc>
                <a:spcPts val="1939"/>
              </a:lnSpc>
              <a:buClr>
                <a:srgbClr val="00AFEF"/>
              </a:buClr>
              <a:buFont typeface="Times New Roman"/>
              <a:buChar char="•"/>
              <a:tabLst>
                <a:tab pos="184785" algn="l"/>
              </a:tabLst>
            </a:pPr>
            <a:r>
              <a:rPr dirty="0">
                <a:solidFill>
                  <a:srgbClr val="00B0F0"/>
                </a:solidFill>
              </a:rPr>
              <a:t>Créer du lien </a:t>
            </a:r>
            <a:r>
              <a:rPr dirty="0"/>
              <a:t>entre les voisins pour rendre le quartier plus sympathique et convivial pour tous les riverains</a:t>
            </a:r>
          </a:p>
          <a:p>
            <a:pPr>
              <a:lnSpc>
                <a:spcPts val="900"/>
              </a:lnSpc>
              <a:spcBef>
                <a:spcPts val="47"/>
              </a:spcBef>
              <a:buClr>
                <a:srgbClr val="00AFEF"/>
              </a:buClr>
              <a:buFont typeface="Times New Roman"/>
              <a:buChar char="•"/>
            </a:pPr>
            <a:endParaRPr sz="900" dirty="0"/>
          </a:p>
          <a:p>
            <a:pPr>
              <a:lnSpc>
                <a:spcPts val="1000"/>
              </a:lnSpc>
              <a:buClr>
                <a:srgbClr val="00AFEF"/>
              </a:buClr>
              <a:buFont typeface="Times New Roman"/>
              <a:buChar char="•"/>
            </a:pPr>
            <a:endParaRPr sz="1000" dirty="0"/>
          </a:p>
          <a:p>
            <a:pPr marL="184785" marR="529590" indent="-172720">
              <a:lnSpc>
                <a:spcPts val="1939"/>
              </a:lnSpc>
              <a:buClr>
                <a:srgbClr val="00AFEF"/>
              </a:buClr>
              <a:buFont typeface="Times New Roman"/>
              <a:buChar char="•"/>
              <a:tabLst>
                <a:tab pos="184785" algn="l"/>
              </a:tabLst>
            </a:pPr>
            <a:r>
              <a:rPr dirty="0">
                <a:solidFill>
                  <a:srgbClr val="00B0F0"/>
                </a:solidFill>
              </a:rPr>
              <a:t>S’entraider : </a:t>
            </a:r>
            <a:r>
              <a:rPr dirty="0"/>
              <a:t>venir en aide aux personnes isolées (entraide crise sanitaire), prêts d’outils, échange de matériel….</a:t>
            </a:r>
          </a:p>
          <a:p>
            <a:pPr>
              <a:lnSpc>
                <a:spcPts val="950"/>
              </a:lnSpc>
              <a:spcBef>
                <a:spcPts val="30"/>
              </a:spcBef>
              <a:buClr>
                <a:srgbClr val="00AFEF"/>
              </a:buClr>
              <a:buFont typeface="Times New Roman"/>
              <a:buChar char="•"/>
            </a:pPr>
            <a:endParaRPr sz="950" dirty="0"/>
          </a:p>
          <a:p>
            <a:pPr>
              <a:lnSpc>
                <a:spcPts val="1000"/>
              </a:lnSpc>
              <a:buClr>
                <a:srgbClr val="00AFEF"/>
              </a:buClr>
              <a:buFont typeface="Times New Roman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00AFEF"/>
              </a:buClr>
              <a:buFont typeface="Times New Roman"/>
              <a:buChar char="•"/>
            </a:pPr>
            <a:endParaRPr sz="1000" dirty="0"/>
          </a:p>
          <a:p>
            <a:pPr marL="184785" marR="529590" indent="-172720">
              <a:lnSpc>
                <a:spcPts val="1939"/>
              </a:lnSpc>
              <a:buClr>
                <a:srgbClr val="00AFEF"/>
              </a:buClr>
              <a:buFont typeface="Times New Roman"/>
              <a:buChar char="•"/>
              <a:tabLst>
                <a:tab pos="184785" algn="l"/>
              </a:tabLst>
            </a:pPr>
            <a:r>
              <a:rPr dirty="0">
                <a:solidFill>
                  <a:srgbClr val="00B0F0"/>
                </a:solidFill>
              </a:rPr>
              <a:t>Représenter les intérêts de nos rues </a:t>
            </a:r>
            <a:r>
              <a:rPr dirty="0"/>
              <a:t>auprès de la Mairie, Conseil de quartier… sur des sujets qui concernent nos riverains : Bus, aménagement du bassin de Picardie, stationnement…</a:t>
            </a:r>
          </a:p>
          <a:p>
            <a:pPr>
              <a:lnSpc>
                <a:spcPts val="1000"/>
              </a:lnSpc>
              <a:buClr>
                <a:srgbClr val="00AFEF"/>
              </a:buClr>
              <a:buFont typeface="Times New Roman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00AFEF"/>
              </a:buClr>
              <a:buFont typeface="Times New Roman"/>
              <a:buChar char="•"/>
            </a:pPr>
            <a:endParaRPr sz="1000" dirty="0"/>
          </a:p>
          <a:p>
            <a:pPr>
              <a:lnSpc>
                <a:spcPts val="1300"/>
              </a:lnSpc>
              <a:spcBef>
                <a:spcPts val="39"/>
              </a:spcBef>
              <a:buClr>
                <a:srgbClr val="00AFEF"/>
              </a:buClr>
              <a:buFont typeface="Times New Roman"/>
              <a:buChar char="•"/>
            </a:pPr>
            <a:endParaRPr sz="1300" dirty="0"/>
          </a:p>
          <a:p>
            <a:pPr marL="184785" marR="529590" indent="-172720">
              <a:lnSpc>
                <a:spcPts val="1939"/>
              </a:lnSpc>
              <a:buClr>
                <a:srgbClr val="00AFEF"/>
              </a:buClr>
              <a:buFont typeface="Times New Roman"/>
              <a:buChar char="•"/>
              <a:tabLst>
                <a:tab pos="184785" algn="l"/>
              </a:tabLst>
            </a:pPr>
            <a:r>
              <a:rPr dirty="0">
                <a:solidFill>
                  <a:srgbClr val="00B0F0"/>
                </a:solidFill>
              </a:rPr>
              <a:t>Se coordonner </a:t>
            </a:r>
            <a:r>
              <a:rPr dirty="0"/>
              <a:t>avec les associations des autres quartiers de proximité pour les dossiers qui touchent à notre environnement</a:t>
            </a:r>
          </a:p>
          <a:p>
            <a:pPr>
              <a:lnSpc>
                <a:spcPts val="650"/>
              </a:lnSpc>
              <a:spcBef>
                <a:spcPts val="26"/>
              </a:spcBef>
              <a:buClr>
                <a:srgbClr val="00AFEF"/>
              </a:buClr>
              <a:buFont typeface="Times New Roman"/>
              <a:buChar char="•"/>
            </a:pPr>
            <a:endParaRPr sz="650" dirty="0"/>
          </a:p>
          <a:p>
            <a:pPr>
              <a:lnSpc>
                <a:spcPts val="1000"/>
              </a:lnSpc>
              <a:buClr>
                <a:srgbClr val="00AFEF"/>
              </a:buClr>
              <a:buFont typeface="Times New Roman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00AFEF"/>
              </a:buClr>
              <a:buFont typeface="Times New Roman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00AFEF"/>
              </a:buClr>
              <a:buFont typeface="Times New Roman"/>
              <a:buChar char="•"/>
            </a:pPr>
            <a:endParaRPr sz="1000" dirty="0"/>
          </a:p>
          <a:p>
            <a:pPr marL="184785" marR="151130" indent="-172720">
              <a:lnSpc>
                <a:spcPts val="1939"/>
              </a:lnSpc>
              <a:buClr>
                <a:srgbClr val="00AFEF"/>
              </a:buClr>
              <a:buFont typeface="Times New Roman"/>
              <a:buChar char="•"/>
              <a:tabLst>
                <a:tab pos="184785" algn="l"/>
              </a:tabLst>
            </a:pPr>
            <a:r>
              <a:rPr dirty="0">
                <a:solidFill>
                  <a:srgbClr val="00B0F0"/>
                </a:solidFill>
              </a:rPr>
              <a:t>Diffuser de </a:t>
            </a:r>
            <a:r>
              <a:rPr dirty="0" err="1">
                <a:solidFill>
                  <a:srgbClr val="00B0F0"/>
                </a:solidFill>
              </a:rPr>
              <a:t>l’information</a:t>
            </a:r>
            <a:r>
              <a:rPr dirty="0">
                <a:solidFill>
                  <a:srgbClr val="00B0F0"/>
                </a:solidFill>
              </a:rPr>
              <a:t> </a:t>
            </a:r>
            <a:r>
              <a:rPr lang="fr-FR" dirty="0"/>
              <a:t>/ </a:t>
            </a:r>
            <a:r>
              <a:rPr dirty="0" err="1"/>
              <a:t>préventions</a:t>
            </a:r>
            <a:r>
              <a:rPr dirty="0"/>
              <a:t> pour améliorer la vie dans nos rues: 30 communications depuis la dernière AG</a:t>
            </a:r>
          </a:p>
        </p:txBody>
      </p:sp>
      <p:sp>
        <p:nvSpPr>
          <p:cNvPr id="4" name="object 4"/>
          <p:cNvSpPr/>
          <p:nvPr/>
        </p:nvSpPr>
        <p:spPr>
          <a:xfrm>
            <a:off x="7804403" y="438912"/>
            <a:ext cx="2081783" cy="2080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39911" y="731520"/>
            <a:ext cx="807719" cy="504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FD93AC-F83A-405F-AF43-018FAAD650E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4</a:t>
            </a:fld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7294" y="950025"/>
            <a:ext cx="5659120" cy="4991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350" marR="12700">
              <a:lnSpc>
                <a:spcPct val="100000"/>
              </a:lnSpc>
              <a:spcBef>
                <a:spcPct val="0"/>
              </a:spcBef>
            </a:pPr>
            <a:r>
              <a:rPr sz="2400" b="1" spc="-25" dirty="0">
                <a:solidFill>
                  <a:srgbClr val="00AFEF"/>
                </a:solidFill>
                <a:latin typeface="Calibri"/>
                <a:ea typeface="+mj-ea"/>
                <a:cs typeface="Calibri"/>
              </a:rPr>
              <a:t>M2H2A : une équipe qui recrute 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61296" y="1694700"/>
            <a:ext cx="3671570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B0F0"/>
                </a:solidFill>
              </a:rPr>
              <a:t>Les sujets sont nombreux !</a:t>
            </a:r>
          </a:p>
        </p:txBody>
      </p:sp>
      <p:sp>
        <p:nvSpPr>
          <p:cNvPr id="4" name="object 4"/>
          <p:cNvSpPr/>
          <p:nvPr/>
        </p:nvSpPr>
        <p:spPr>
          <a:xfrm>
            <a:off x="7513319" y="350520"/>
            <a:ext cx="2403348" cy="140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64353" y="1728224"/>
            <a:ext cx="228790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cs typeface="Tahoma"/>
              </a:rPr>
              <a:t>Conseil d’administration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61259" y="2935180"/>
            <a:ext cx="3740785" cy="723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tabLst>
                <a:tab pos="3755390" algn="l"/>
              </a:tabLst>
            </a:pPr>
            <a:r>
              <a:rPr spc="-5" dirty="0">
                <a:cs typeface="Tahoma"/>
              </a:rPr>
              <a:t>Nous contacter par mail :</a:t>
            </a:r>
          </a:p>
          <a:p>
            <a:pPr>
              <a:lnSpc>
                <a:spcPts val="550"/>
              </a:lnSpc>
              <a:spcBef>
                <a:spcPts val="14"/>
              </a:spcBef>
            </a:pPr>
            <a:endParaRPr sz="550" dirty="0"/>
          </a:p>
          <a:p>
            <a:pPr marL="12700">
              <a:lnSpc>
                <a:spcPct val="100000"/>
              </a:lnSpc>
            </a:pPr>
            <a:r>
              <a:rPr lang="fr-FR" sz="2400" dirty="0">
                <a:cs typeface="Tahoma"/>
                <a:hlinkClick r:id="rId3"/>
              </a:rPr>
              <a:t>riverainsm2h2a@gmail.com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78735" y="5719561"/>
            <a:ext cx="4779010" cy="1109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3840" marR="12700">
              <a:lnSpc>
                <a:spcPts val="1939"/>
              </a:lnSpc>
              <a:buClr>
                <a:srgbClr val="00AFEF"/>
              </a:buClr>
              <a:tabLst>
                <a:tab pos="414655" algn="l"/>
              </a:tabLst>
            </a:pPr>
            <a:r>
              <a:rPr spc="-15" dirty="0">
                <a:cs typeface="Calibri"/>
              </a:rPr>
              <a:t>recherchons un riverain qui pourrait nous aider à construire un mini-site ou autre support digital pour valoriser notre association et donner un point de contact pour nos différents sujets</a:t>
            </a:r>
          </a:p>
        </p:txBody>
      </p:sp>
      <p:sp>
        <p:nvSpPr>
          <p:cNvPr id="8" name="object 8"/>
          <p:cNvSpPr/>
          <p:nvPr/>
        </p:nvSpPr>
        <p:spPr>
          <a:xfrm>
            <a:off x="2369820" y="5690616"/>
            <a:ext cx="2004059" cy="1249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2416" y="2235708"/>
            <a:ext cx="3657600" cy="3477768"/>
          </a:xfrm>
          <a:custGeom>
            <a:avLst/>
            <a:gdLst/>
            <a:ahLst/>
            <a:cxnLst/>
            <a:rect l="l" t="t" r="r" b="b"/>
            <a:pathLst>
              <a:path w="3657600" h="3477768">
                <a:moveTo>
                  <a:pt x="0" y="0"/>
                </a:moveTo>
                <a:lnTo>
                  <a:pt x="3657600" y="0"/>
                </a:lnTo>
                <a:lnTo>
                  <a:pt x="3657600" y="3477768"/>
                </a:lnTo>
                <a:lnTo>
                  <a:pt x="0" y="347776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21153" y="2275813"/>
            <a:ext cx="664210" cy="180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110" dirty="0">
                <a:latin typeface="Times New Roman"/>
                <a:cs typeface="Times New Roman"/>
              </a:rPr>
              <a:t>P</a:t>
            </a:r>
            <a:r>
              <a:rPr sz="1100" spc="60" dirty="0">
                <a:latin typeface="Times New Roman"/>
                <a:cs typeface="Times New Roman"/>
              </a:rPr>
              <a:t>r</a:t>
            </a:r>
            <a:r>
              <a:rPr sz="1100" spc="120" dirty="0">
                <a:latin typeface="Times New Roman"/>
                <a:cs typeface="Times New Roman"/>
              </a:rPr>
              <a:t>é</a:t>
            </a:r>
            <a:r>
              <a:rPr sz="1100" spc="170" dirty="0">
                <a:latin typeface="Times New Roman"/>
                <a:cs typeface="Times New Roman"/>
              </a:rPr>
              <a:t>s</a:t>
            </a:r>
            <a:r>
              <a:rPr sz="1100" spc="10" dirty="0">
                <a:latin typeface="Times New Roman"/>
                <a:cs typeface="Times New Roman"/>
              </a:rPr>
              <a:t>i</a:t>
            </a:r>
            <a:r>
              <a:rPr sz="1100" spc="105" dirty="0">
                <a:latin typeface="Times New Roman"/>
                <a:cs typeface="Times New Roman"/>
              </a:rPr>
              <a:t>d</a:t>
            </a:r>
            <a:r>
              <a:rPr sz="1100" spc="120" dirty="0">
                <a:latin typeface="Times New Roman"/>
                <a:cs typeface="Times New Roman"/>
              </a:rPr>
              <a:t>en</a:t>
            </a:r>
            <a:r>
              <a:rPr sz="1100" spc="60" dirty="0">
                <a:latin typeface="Times New Roman"/>
                <a:cs typeface="Times New Roman"/>
              </a:rPr>
              <a:t>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53500" y="2275813"/>
            <a:ext cx="1977389" cy="3030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75" dirty="0">
                <a:latin typeface="Times New Roman"/>
                <a:cs typeface="Times New Roman"/>
              </a:rPr>
              <a:t>L</a:t>
            </a:r>
            <a:r>
              <a:rPr sz="1100" spc="120" dirty="0">
                <a:latin typeface="Times New Roman"/>
                <a:cs typeface="Times New Roman"/>
              </a:rPr>
              <a:t>a</a:t>
            </a:r>
            <a:r>
              <a:rPr sz="1100" spc="50" dirty="0">
                <a:latin typeface="Times New Roman"/>
                <a:cs typeface="Times New Roman"/>
              </a:rPr>
              <a:t>u</a:t>
            </a:r>
            <a:r>
              <a:rPr sz="1100" spc="5" dirty="0">
                <a:latin typeface="Times New Roman"/>
                <a:cs typeface="Times New Roman"/>
              </a:rPr>
              <a:t>r</a:t>
            </a:r>
            <a:r>
              <a:rPr sz="1100" spc="110" dirty="0">
                <a:latin typeface="Times New Roman"/>
                <a:cs typeface="Times New Roman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nt </a:t>
            </a:r>
            <a:r>
              <a:rPr sz="1100" spc="-65" dirty="0">
                <a:latin typeface="Times New Roman"/>
                <a:cs typeface="Times New Roman"/>
              </a:rPr>
              <a:t>L</a:t>
            </a:r>
            <a:r>
              <a:rPr sz="1100" spc="110" dirty="0">
                <a:latin typeface="Times New Roman"/>
                <a:cs typeface="Times New Roman"/>
              </a:rPr>
              <a:t>e</a:t>
            </a:r>
            <a:r>
              <a:rPr sz="1100" spc="-55" dirty="0">
                <a:latin typeface="Times New Roman"/>
                <a:cs typeface="Times New Roman"/>
              </a:rPr>
              <a:t>f</a:t>
            </a:r>
            <a:r>
              <a:rPr sz="1100" spc="120" dirty="0">
                <a:latin typeface="Times New Roman"/>
                <a:cs typeface="Times New Roman"/>
              </a:rPr>
              <a:t>è</a:t>
            </a:r>
            <a:r>
              <a:rPr sz="1100" spc="-15" dirty="0">
                <a:latin typeface="Times New Roman"/>
                <a:cs typeface="Times New Roman"/>
              </a:rPr>
              <a:t>v</a:t>
            </a:r>
            <a:r>
              <a:rPr sz="1100" spc="-5" dirty="0">
                <a:latin typeface="Times New Roman"/>
                <a:cs typeface="Times New Roman"/>
              </a:rPr>
              <a:t>r</a:t>
            </a:r>
            <a:r>
              <a:rPr sz="1100" spc="120" dirty="0">
                <a:latin typeface="Times New Roman"/>
                <a:cs typeface="Times New Roman"/>
              </a:rPr>
              <a:t>e</a:t>
            </a:r>
            <a:endParaRPr sz="1100" dirty="0">
              <a:latin typeface="Times New Roman"/>
              <a:cs typeface="Times New Roman"/>
            </a:endParaRPr>
          </a:p>
          <a:p>
            <a:pPr marL="33655" marR="547370" indent="-9525">
              <a:lnSpc>
                <a:spcPct val="100000"/>
              </a:lnSpc>
            </a:pPr>
            <a:r>
              <a:rPr sz="1100" spc="50" dirty="0">
                <a:latin typeface="Times New Roman"/>
                <a:cs typeface="Times New Roman"/>
              </a:rPr>
              <a:t>2</a:t>
            </a:r>
            <a:r>
              <a:rPr sz="1100" spc="45" dirty="0">
                <a:latin typeface="Times New Roman"/>
                <a:cs typeface="Times New Roman"/>
              </a:rPr>
              <a:t>2, </a:t>
            </a:r>
            <a:r>
              <a:rPr sz="1100" spc="5" dirty="0">
                <a:latin typeface="Times New Roman"/>
                <a:cs typeface="Times New Roman"/>
              </a:rPr>
              <a:t>r</a:t>
            </a:r>
            <a:r>
              <a:rPr sz="1100" spc="50" dirty="0">
                <a:latin typeface="Times New Roman"/>
                <a:cs typeface="Times New Roman"/>
              </a:rPr>
              <a:t>u</a:t>
            </a:r>
            <a:r>
              <a:rPr sz="1100" spc="120" dirty="0">
                <a:latin typeface="Times New Roman"/>
                <a:cs typeface="Times New Roman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H</a:t>
            </a:r>
            <a:r>
              <a:rPr sz="1100" spc="110" dirty="0">
                <a:latin typeface="Times New Roman"/>
                <a:cs typeface="Times New Roman"/>
              </a:rPr>
              <a:t>é</a:t>
            </a:r>
            <a:r>
              <a:rPr sz="1100" spc="-70" dirty="0">
                <a:latin typeface="Times New Roman"/>
                <a:cs typeface="Times New Roman"/>
              </a:rPr>
              <a:t>l</a:t>
            </a:r>
            <a:r>
              <a:rPr sz="1100" spc="110" dirty="0">
                <a:latin typeface="Times New Roman"/>
                <a:cs typeface="Times New Roman"/>
              </a:rPr>
              <a:t>è</a:t>
            </a:r>
            <a:r>
              <a:rPr sz="1100" spc="60" dirty="0">
                <a:latin typeface="Times New Roman"/>
                <a:cs typeface="Times New Roman"/>
              </a:rPr>
              <a:t>n</a:t>
            </a:r>
            <a:r>
              <a:rPr sz="1100" spc="120" dirty="0">
                <a:latin typeface="Times New Roman"/>
                <a:cs typeface="Times New Roman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A</a:t>
            </a:r>
            <a:r>
              <a:rPr sz="1100" spc="50" dirty="0">
                <a:latin typeface="Times New Roman"/>
                <a:cs typeface="Times New Roman"/>
              </a:rPr>
              <a:t>n</a:t>
            </a:r>
            <a:r>
              <a:rPr sz="1100" spc="60" dirty="0">
                <a:latin typeface="Times New Roman"/>
                <a:cs typeface="Times New Roman"/>
              </a:rPr>
              <a:t>d</a:t>
            </a:r>
            <a:r>
              <a:rPr sz="1100" spc="-5" dirty="0">
                <a:latin typeface="Times New Roman"/>
                <a:cs typeface="Times New Roman"/>
              </a:rPr>
              <a:t>r</a:t>
            </a:r>
            <a:r>
              <a:rPr sz="1100" spc="120" dirty="0">
                <a:latin typeface="Times New Roman"/>
                <a:cs typeface="Times New Roman"/>
              </a:rPr>
              <a:t>ée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60" dirty="0">
                <a:latin typeface="Times New Roman"/>
                <a:cs typeface="Times New Roman"/>
              </a:rPr>
              <a:t>F</a:t>
            </a:r>
            <a:r>
              <a:rPr sz="1100" spc="-70" dirty="0">
                <a:latin typeface="Times New Roman"/>
                <a:cs typeface="Times New Roman"/>
              </a:rPr>
              <a:t>l</a:t>
            </a:r>
            <a:r>
              <a:rPr sz="1100" spc="50" dirty="0">
                <a:latin typeface="Times New Roman"/>
                <a:cs typeface="Times New Roman"/>
              </a:rPr>
              <a:t>o</a:t>
            </a:r>
            <a:r>
              <a:rPr sz="1100" spc="5" dirty="0">
                <a:latin typeface="Times New Roman"/>
                <a:cs typeface="Times New Roman"/>
              </a:rPr>
              <a:t>r</a:t>
            </a:r>
            <a:r>
              <a:rPr sz="1100" spc="110" dirty="0">
                <a:latin typeface="Times New Roman"/>
                <a:cs typeface="Times New Roman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nc</a:t>
            </a:r>
            <a:r>
              <a:rPr sz="1100" spc="120" dirty="0">
                <a:latin typeface="Times New Roman"/>
                <a:cs typeface="Times New Roman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</a:t>
            </a:r>
            <a:r>
              <a:rPr sz="1100" spc="60" dirty="0">
                <a:latin typeface="Times New Roman"/>
                <a:cs typeface="Times New Roman"/>
              </a:rPr>
              <a:t>o</a:t>
            </a:r>
            <a:r>
              <a:rPr sz="1100" spc="50" dirty="0">
                <a:latin typeface="Times New Roman"/>
                <a:cs typeface="Times New Roman"/>
              </a:rPr>
              <a:t>u</a:t>
            </a:r>
            <a:r>
              <a:rPr sz="1100" spc="45" dirty="0">
                <a:latin typeface="Times New Roman"/>
                <a:cs typeface="Times New Roman"/>
              </a:rPr>
              <a:t>z</a:t>
            </a:r>
            <a:r>
              <a:rPr sz="1100" spc="50" dirty="0">
                <a:latin typeface="Times New Roman"/>
                <a:cs typeface="Times New Roman"/>
              </a:rPr>
              <a:t>o</a:t>
            </a:r>
            <a:r>
              <a:rPr sz="1100" spc="0" dirty="0">
                <a:latin typeface="Times New Roman"/>
                <a:cs typeface="Times New Roman"/>
              </a:rPr>
              <a:t>t</a:t>
            </a:r>
            <a:endParaRPr sz="1100" dirty="0">
              <a:latin typeface="Times New Roman"/>
              <a:cs typeface="Times New Roman"/>
            </a:endParaRPr>
          </a:p>
          <a:p>
            <a:pPr marL="32384" marR="547370" indent="-7620">
              <a:lnSpc>
                <a:spcPct val="100000"/>
              </a:lnSpc>
            </a:pPr>
            <a:r>
              <a:rPr sz="1100" spc="50" dirty="0">
                <a:latin typeface="Times New Roman"/>
                <a:cs typeface="Times New Roman"/>
              </a:rPr>
              <a:t>1</a:t>
            </a:r>
            <a:r>
              <a:rPr sz="1100" spc="45" dirty="0">
                <a:latin typeface="Times New Roman"/>
                <a:cs typeface="Times New Roman"/>
              </a:rPr>
              <a:t>9, </a:t>
            </a:r>
            <a:r>
              <a:rPr sz="1100" spc="5" dirty="0">
                <a:latin typeface="Times New Roman"/>
                <a:cs typeface="Times New Roman"/>
              </a:rPr>
              <a:t>r</a:t>
            </a:r>
            <a:r>
              <a:rPr sz="1100" spc="50" dirty="0">
                <a:latin typeface="Times New Roman"/>
                <a:cs typeface="Times New Roman"/>
              </a:rPr>
              <a:t>u</a:t>
            </a:r>
            <a:r>
              <a:rPr sz="1100" spc="120" dirty="0">
                <a:latin typeface="Times New Roman"/>
                <a:cs typeface="Times New Roman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H</a:t>
            </a:r>
            <a:r>
              <a:rPr sz="1100" spc="110" dirty="0">
                <a:latin typeface="Times New Roman"/>
                <a:cs typeface="Times New Roman"/>
              </a:rPr>
              <a:t>é</a:t>
            </a:r>
            <a:r>
              <a:rPr sz="1100" spc="-70" dirty="0">
                <a:latin typeface="Times New Roman"/>
                <a:cs typeface="Times New Roman"/>
              </a:rPr>
              <a:t>l</a:t>
            </a:r>
            <a:r>
              <a:rPr sz="1100" spc="110" dirty="0">
                <a:latin typeface="Times New Roman"/>
                <a:cs typeface="Times New Roman"/>
              </a:rPr>
              <a:t>è</a:t>
            </a:r>
            <a:r>
              <a:rPr sz="1100" spc="60" dirty="0">
                <a:latin typeface="Times New Roman"/>
                <a:cs typeface="Times New Roman"/>
              </a:rPr>
              <a:t>n</a:t>
            </a:r>
            <a:r>
              <a:rPr sz="1100" spc="120" dirty="0">
                <a:latin typeface="Times New Roman"/>
                <a:cs typeface="Times New Roman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65" dirty="0">
                <a:latin typeface="Times New Roman"/>
                <a:cs typeface="Times New Roman"/>
              </a:rPr>
              <a:t>A</a:t>
            </a:r>
            <a:r>
              <a:rPr sz="1100" spc="50" dirty="0">
                <a:latin typeface="Times New Roman"/>
                <a:cs typeface="Times New Roman"/>
              </a:rPr>
              <a:t>n</a:t>
            </a:r>
            <a:r>
              <a:rPr sz="1100" spc="60" dirty="0">
                <a:latin typeface="Times New Roman"/>
                <a:cs typeface="Times New Roman"/>
              </a:rPr>
              <a:t>d</a:t>
            </a:r>
            <a:r>
              <a:rPr sz="1100" spc="-5" dirty="0">
                <a:latin typeface="Times New Roman"/>
                <a:cs typeface="Times New Roman"/>
              </a:rPr>
              <a:t>r</a:t>
            </a:r>
            <a:r>
              <a:rPr sz="1100" spc="120" dirty="0">
                <a:latin typeface="Times New Roman"/>
                <a:cs typeface="Times New Roman"/>
              </a:rPr>
              <a:t>ée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Times New Roman"/>
                <a:cs typeface="Times New Roman"/>
              </a:rPr>
              <a:t>A</a:t>
            </a:r>
            <a:r>
              <a:rPr sz="1100" spc="-70" dirty="0">
                <a:latin typeface="Times New Roman"/>
                <a:cs typeface="Times New Roman"/>
              </a:rPr>
              <a:t>l</a:t>
            </a:r>
            <a:r>
              <a:rPr sz="1100" spc="60" dirty="0">
                <a:latin typeface="Times New Roman"/>
                <a:cs typeface="Times New Roman"/>
              </a:rPr>
              <a:t>b</a:t>
            </a:r>
            <a:r>
              <a:rPr sz="1100" spc="110" dirty="0">
                <a:latin typeface="Times New Roman"/>
                <a:cs typeface="Times New Roman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r</a:t>
            </a:r>
            <a:r>
              <a:rPr sz="1100" spc="0" dirty="0">
                <a:latin typeface="Times New Roman"/>
                <a:cs typeface="Times New Roman"/>
              </a:rPr>
              <a:t>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Times New Roman"/>
                <a:cs typeface="Times New Roman"/>
              </a:rPr>
              <a:t>A</a:t>
            </a:r>
            <a:r>
              <a:rPr sz="1100" spc="60" dirty="0">
                <a:latin typeface="Times New Roman"/>
                <a:cs typeface="Times New Roman"/>
              </a:rPr>
              <a:t>n</a:t>
            </a:r>
            <a:r>
              <a:rPr sz="1100" spc="120" dirty="0">
                <a:latin typeface="Times New Roman"/>
                <a:cs typeface="Times New Roman"/>
              </a:rPr>
              <a:t>stett</a:t>
            </a:r>
            <a:endParaRPr sz="1100" dirty="0">
              <a:latin typeface="Times New Roman"/>
              <a:cs typeface="Times New Roman"/>
            </a:endParaRPr>
          </a:p>
          <a:p>
            <a:pPr marL="24765" marR="524510">
              <a:lnSpc>
                <a:spcPct val="100000"/>
              </a:lnSpc>
            </a:pPr>
            <a:r>
              <a:rPr sz="1100" spc="50" dirty="0">
                <a:latin typeface="Times New Roman"/>
                <a:cs typeface="Times New Roman"/>
              </a:rPr>
              <a:t>2</a:t>
            </a:r>
            <a:r>
              <a:rPr sz="1100" spc="45" dirty="0">
                <a:latin typeface="Times New Roman"/>
                <a:cs typeface="Times New Roman"/>
              </a:rPr>
              <a:t>2, </a:t>
            </a:r>
            <a:r>
              <a:rPr sz="1100" spc="5" dirty="0">
                <a:latin typeface="Times New Roman"/>
                <a:cs typeface="Times New Roman"/>
              </a:rPr>
              <a:t>r</a:t>
            </a:r>
            <a:r>
              <a:rPr sz="1100" spc="50" dirty="0">
                <a:latin typeface="Times New Roman"/>
                <a:cs typeface="Times New Roman"/>
              </a:rPr>
              <a:t>u</a:t>
            </a:r>
            <a:r>
              <a:rPr sz="1100" spc="120" dirty="0">
                <a:latin typeface="Times New Roman"/>
                <a:cs typeface="Times New Roman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M</a:t>
            </a:r>
            <a:r>
              <a:rPr sz="1100" spc="120" dirty="0">
                <a:latin typeface="Times New Roman"/>
                <a:cs typeface="Times New Roman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r</a:t>
            </a:r>
            <a:r>
              <a:rPr sz="1100" spc="-70" dirty="0">
                <a:latin typeface="Times New Roman"/>
                <a:cs typeface="Times New Roman"/>
              </a:rPr>
              <a:t>i</a:t>
            </a:r>
            <a:r>
              <a:rPr sz="1100" spc="120" dirty="0">
                <a:latin typeface="Times New Roman"/>
                <a:cs typeface="Times New Roman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H</a:t>
            </a:r>
            <a:r>
              <a:rPr sz="1100" spc="110" dirty="0">
                <a:latin typeface="Times New Roman"/>
                <a:cs typeface="Times New Roman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n</a:t>
            </a:r>
            <a:r>
              <a:rPr sz="1100" spc="-5" dirty="0">
                <a:latin typeface="Times New Roman"/>
                <a:cs typeface="Times New Roman"/>
              </a:rPr>
              <a:t>r</a:t>
            </a:r>
            <a:r>
              <a:rPr sz="1100" spc="-70" dirty="0">
                <a:latin typeface="Times New Roman"/>
                <a:cs typeface="Times New Roman"/>
              </a:rPr>
              <a:t>i</a:t>
            </a:r>
            <a:r>
              <a:rPr sz="1100" spc="110" dirty="0">
                <a:latin typeface="Times New Roman"/>
                <a:cs typeface="Times New Roman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t</a:t>
            </a:r>
            <a:r>
              <a:rPr sz="1100" spc="0" dirty="0">
                <a:latin typeface="Times New Roman"/>
                <a:cs typeface="Times New Roman"/>
              </a:rPr>
              <a:t>t</a:t>
            </a:r>
            <a:r>
              <a:rPr sz="1100" spc="120" dirty="0">
                <a:latin typeface="Times New Roman"/>
                <a:cs typeface="Times New Roman"/>
              </a:rPr>
              <a:t>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110" dirty="0">
                <a:latin typeface="Times New Roman"/>
                <a:cs typeface="Times New Roman"/>
              </a:rPr>
              <a:t>S</a:t>
            </a:r>
            <a:r>
              <a:rPr sz="1100" spc="120" dirty="0">
                <a:latin typeface="Times New Roman"/>
                <a:cs typeface="Times New Roman"/>
              </a:rPr>
              <a:t>a</a:t>
            </a:r>
            <a:r>
              <a:rPr sz="1100" spc="50" dirty="0">
                <a:latin typeface="Times New Roman"/>
                <a:cs typeface="Times New Roman"/>
              </a:rPr>
              <a:t>n</a:t>
            </a:r>
            <a:r>
              <a:rPr sz="1100" spc="60" dirty="0">
                <a:latin typeface="Times New Roman"/>
                <a:cs typeface="Times New Roman"/>
              </a:rPr>
              <a:t>d</a:t>
            </a:r>
            <a:r>
              <a:rPr sz="1100" spc="-5" dirty="0">
                <a:latin typeface="Times New Roman"/>
                <a:cs typeface="Times New Roman"/>
              </a:rPr>
              <a:t>r</a:t>
            </a:r>
            <a:r>
              <a:rPr sz="1100" spc="-70" dirty="0">
                <a:latin typeface="Times New Roman"/>
                <a:cs typeface="Times New Roman"/>
              </a:rPr>
              <a:t>i</a:t>
            </a:r>
            <a:r>
              <a:rPr sz="1100" spc="50" dirty="0">
                <a:latin typeface="Times New Roman"/>
                <a:cs typeface="Times New Roman"/>
              </a:rPr>
              <a:t>n</a:t>
            </a:r>
            <a:r>
              <a:rPr sz="1100" spc="120" dirty="0">
                <a:latin typeface="Times New Roman"/>
                <a:cs typeface="Times New Roman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T</a:t>
            </a:r>
            <a:r>
              <a:rPr sz="1100" spc="50" dirty="0">
                <a:latin typeface="Times New Roman"/>
                <a:cs typeface="Times New Roman"/>
              </a:rPr>
              <a:t>o</a:t>
            </a:r>
            <a:r>
              <a:rPr sz="1100" spc="60" dirty="0">
                <a:latin typeface="Times New Roman"/>
                <a:cs typeface="Times New Roman"/>
              </a:rPr>
              <a:t>u</a:t>
            </a:r>
            <a:r>
              <a:rPr sz="1100" spc="-70" dirty="0">
                <a:latin typeface="Times New Roman"/>
                <a:cs typeface="Times New Roman"/>
              </a:rPr>
              <a:t>l</a:t>
            </a:r>
            <a:r>
              <a:rPr sz="1100" spc="50" dirty="0">
                <a:latin typeface="Times New Roman"/>
                <a:cs typeface="Times New Roman"/>
              </a:rPr>
              <a:t>o</a:t>
            </a:r>
            <a:r>
              <a:rPr sz="1100" spc="60" dirty="0">
                <a:latin typeface="Times New Roman"/>
                <a:cs typeface="Times New Roman"/>
              </a:rPr>
              <a:t>u</a:t>
            </a:r>
            <a:r>
              <a:rPr sz="1100" spc="120" dirty="0">
                <a:latin typeface="Times New Roman"/>
                <a:cs typeface="Times New Roman"/>
              </a:rPr>
              <a:t>se</a:t>
            </a:r>
            <a:endParaRPr sz="1100" dirty="0">
              <a:latin typeface="Times New Roman"/>
              <a:cs typeface="Times New Roman"/>
            </a:endParaRPr>
          </a:p>
          <a:p>
            <a:pPr marL="24765" marR="524510">
              <a:lnSpc>
                <a:spcPct val="100000"/>
              </a:lnSpc>
            </a:pPr>
            <a:r>
              <a:rPr sz="1100" spc="50" dirty="0">
                <a:latin typeface="Times New Roman"/>
                <a:cs typeface="Times New Roman"/>
              </a:rPr>
              <a:t>4</a:t>
            </a:r>
            <a:r>
              <a:rPr sz="1100" spc="45" dirty="0">
                <a:latin typeface="Times New Roman"/>
                <a:cs typeface="Times New Roman"/>
              </a:rPr>
              <a:t>3, </a:t>
            </a:r>
            <a:r>
              <a:rPr sz="1100" spc="5" dirty="0">
                <a:latin typeface="Times New Roman"/>
                <a:cs typeface="Times New Roman"/>
              </a:rPr>
              <a:t>r</a:t>
            </a:r>
            <a:r>
              <a:rPr sz="1100" spc="50" dirty="0">
                <a:latin typeface="Times New Roman"/>
                <a:cs typeface="Times New Roman"/>
              </a:rPr>
              <a:t>u</a:t>
            </a:r>
            <a:r>
              <a:rPr sz="1100" spc="120" dirty="0">
                <a:latin typeface="Times New Roman"/>
                <a:cs typeface="Times New Roman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M</a:t>
            </a:r>
            <a:r>
              <a:rPr sz="1100" spc="120" dirty="0">
                <a:latin typeface="Times New Roman"/>
                <a:cs typeface="Times New Roman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r</a:t>
            </a:r>
            <a:r>
              <a:rPr sz="1100" spc="-70" dirty="0">
                <a:latin typeface="Times New Roman"/>
                <a:cs typeface="Times New Roman"/>
              </a:rPr>
              <a:t>i</a:t>
            </a:r>
            <a:r>
              <a:rPr sz="1100" spc="120" dirty="0">
                <a:latin typeface="Times New Roman"/>
                <a:cs typeface="Times New Roman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H</a:t>
            </a:r>
            <a:r>
              <a:rPr sz="1100" spc="110" dirty="0">
                <a:latin typeface="Times New Roman"/>
                <a:cs typeface="Times New Roman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n</a:t>
            </a:r>
            <a:r>
              <a:rPr sz="1100" spc="-5" dirty="0">
                <a:latin typeface="Times New Roman"/>
                <a:cs typeface="Times New Roman"/>
              </a:rPr>
              <a:t>r</a:t>
            </a:r>
            <a:r>
              <a:rPr sz="1100" spc="-70" dirty="0">
                <a:latin typeface="Times New Roman"/>
                <a:cs typeface="Times New Roman"/>
              </a:rPr>
              <a:t>i</a:t>
            </a:r>
            <a:r>
              <a:rPr sz="1100" spc="110" dirty="0">
                <a:latin typeface="Times New Roman"/>
                <a:cs typeface="Times New Roman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t</a:t>
            </a:r>
            <a:r>
              <a:rPr sz="1100" spc="0" dirty="0">
                <a:latin typeface="Times New Roman"/>
                <a:cs typeface="Times New Roman"/>
              </a:rPr>
              <a:t>t</a:t>
            </a:r>
            <a:r>
              <a:rPr sz="1100" spc="120" dirty="0">
                <a:latin typeface="Times New Roman"/>
                <a:cs typeface="Times New Roman"/>
              </a:rPr>
              <a:t>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Times New Roman"/>
                <a:cs typeface="Times New Roman"/>
              </a:rPr>
              <a:t>Ch</a:t>
            </a:r>
            <a:r>
              <a:rPr sz="1100" spc="5" dirty="0">
                <a:latin typeface="Times New Roman"/>
                <a:cs typeface="Times New Roman"/>
              </a:rPr>
              <a:t>r</a:t>
            </a:r>
            <a:r>
              <a:rPr sz="1100" spc="-70" dirty="0">
                <a:latin typeface="Times New Roman"/>
                <a:cs typeface="Times New Roman"/>
              </a:rPr>
              <a:t>i</a:t>
            </a:r>
            <a:r>
              <a:rPr sz="1100" spc="120" dirty="0">
                <a:latin typeface="Times New Roman"/>
                <a:cs typeface="Times New Roman"/>
              </a:rPr>
              <a:t>st</a:t>
            </a:r>
            <a:r>
              <a:rPr sz="1100" spc="110" dirty="0">
                <a:latin typeface="Times New Roman"/>
                <a:cs typeface="Times New Roman"/>
              </a:rPr>
              <a:t>e</a:t>
            </a:r>
            <a:r>
              <a:rPr sz="1100" spc="-70" dirty="0">
                <a:latin typeface="Times New Roman"/>
                <a:cs typeface="Times New Roman"/>
              </a:rPr>
              <a:t>ll</a:t>
            </a:r>
            <a:r>
              <a:rPr sz="1100" spc="120" dirty="0">
                <a:latin typeface="Times New Roman"/>
                <a:cs typeface="Times New Roman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120" dirty="0">
                <a:latin typeface="Times New Roman"/>
                <a:cs typeface="Times New Roman"/>
              </a:rPr>
              <a:t>P</a:t>
            </a:r>
            <a:r>
              <a:rPr sz="1100" spc="110" dirty="0">
                <a:latin typeface="Times New Roman"/>
                <a:cs typeface="Times New Roman"/>
              </a:rPr>
              <a:t>é</a:t>
            </a:r>
            <a:r>
              <a:rPr sz="1100" spc="60" dirty="0">
                <a:latin typeface="Times New Roman"/>
                <a:cs typeface="Times New Roman"/>
              </a:rPr>
              <a:t>ch</a:t>
            </a:r>
            <a:r>
              <a:rPr sz="1100" spc="-80" dirty="0">
                <a:latin typeface="Times New Roman"/>
                <a:cs typeface="Times New Roman"/>
              </a:rPr>
              <a:t>i</a:t>
            </a:r>
            <a:r>
              <a:rPr sz="1100" spc="120" dirty="0">
                <a:latin typeface="Times New Roman"/>
                <a:cs typeface="Times New Roman"/>
              </a:rPr>
              <a:t>er</a:t>
            </a:r>
            <a:endParaRPr sz="1100" dirty="0">
              <a:latin typeface="Times New Roman"/>
              <a:cs typeface="Times New Roman"/>
            </a:endParaRPr>
          </a:p>
          <a:p>
            <a:pPr marL="24765" marR="524510">
              <a:lnSpc>
                <a:spcPct val="100000"/>
              </a:lnSpc>
            </a:pPr>
            <a:r>
              <a:rPr sz="1100" spc="50" dirty="0">
                <a:latin typeface="Times New Roman"/>
                <a:cs typeface="Times New Roman"/>
              </a:rPr>
              <a:t>2</a:t>
            </a:r>
            <a:r>
              <a:rPr sz="1100" spc="45" dirty="0">
                <a:latin typeface="Times New Roman"/>
                <a:cs typeface="Times New Roman"/>
              </a:rPr>
              <a:t>9, </a:t>
            </a:r>
            <a:r>
              <a:rPr sz="1100" spc="5" dirty="0">
                <a:latin typeface="Times New Roman"/>
                <a:cs typeface="Times New Roman"/>
              </a:rPr>
              <a:t>r</a:t>
            </a:r>
            <a:r>
              <a:rPr sz="1100" spc="50" dirty="0">
                <a:latin typeface="Times New Roman"/>
                <a:cs typeface="Times New Roman"/>
              </a:rPr>
              <a:t>u</a:t>
            </a:r>
            <a:r>
              <a:rPr sz="1100" spc="120" dirty="0">
                <a:latin typeface="Times New Roman"/>
                <a:cs typeface="Times New Roman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M</a:t>
            </a:r>
            <a:r>
              <a:rPr sz="1100" spc="120" dirty="0">
                <a:latin typeface="Times New Roman"/>
                <a:cs typeface="Times New Roman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r</a:t>
            </a:r>
            <a:r>
              <a:rPr sz="1100" spc="-70" dirty="0">
                <a:latin typeface="Times New Roman"/>
                <a:cs typeface="Times New Roman"/>
              </a:rPr>
              <a:t>i</a:t>
            </a:r>
            <a:r>
              <a:rPr sz="1100" spc="120" dirty="0">
                <a:latin typeface="Times New Roman"/>
                <a:cs typeface="Times New Roman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H</a:t>
            </a:r>
            <a:r>
              <a:rPr sz="1100" spc="110" dirty="0">
                <a:latin typeface="Times New Roman"/>
                <a:cs typeface="Times New Roman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n</a:t>
            </a:r>
            <a:r>
              <a:rPr sz="1100" spc="-5" dirty="0">
                <a:latin typeface="Times New Roman"/>
                <a:cs typeface="Times New Roman"/>
              </a:rPr>
              <a:t>r</a:t>
            </a:r>
            <a:r>
              <a:rPr sz="1100" spc="-70" dirty="0">
                <a:latin typeface="Times New Roman"/>
                <a:cs typeface="Times New Roman"/>
              </a:rPr>
              <a:t>i</a:t>
            </a:r>
            <a:r>
              <a:rPr sz="1100" spc="110" dirty="0">
                <a:latin typeface="Times New Roman"/>
                <a:cs typeface="Times New Roman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t</a:t>
            </a:r>
            <a:r>
              <a:rPr sz="1100" spc="0" dirty="0">
                <a:latin typeface="Times New Roman"/>
                <a:cs typeface="Times New Roman"/>
              </a:rPr>
              <a:t>t</a:t>
            </a:r>
            <a:r>
              <a:rPr sz="1100" spc="120" dirty="0">
                <a:latin typeface="Times New Roman"/>
                <a:cs typeface="Times New Roman"/>
              </a:rPr>
              <a:t>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D</a:t>
            </a:r>
            <a:r>
              <a:rPr sz="1100" spc="-80" dirty="0">
                <a:latin typeface="Times New Roman"/>
                <a:cs typeface="Times New Roman"/>
              </a:rPr>
              <a:t>i</a:t>
            </a:r>
            <a:r>
              <a:rPr sz="1100" spc="60" dirty="0">
                <a:latin typeface="Times New Roman"/>
                <a:cs typeface="Times New Roman"/>
              </a:rPr>
              <a:t>d</a:t>
            </a:r>
            <a:r>
              <a:rPr sz="1100" spc="-70" dirty="0">
                <a:latin typeface="Times New Roman"/>
                <a:cs typeface="Times New Roman"/>
              </a:rPr>
              <a:t>i</a:t>
            </a:r>
            <a:r>
              <a:rPr sz="1100" spc="110" dirty="0">
                <a:latin typeface="Times New Roman"/>
                <a:cs typeface="Times New Roman"/>
              </a:rPr>
              <a:t>e</a:t>
            </a:r>
            <a:r>
              <a:rPr sz="1100" spc="0" dirty="0">
                <a:latin typeface="Times New Roman"/>
                <a:cs typeface="Times New Roman"/>
              </a:rPr>
              <a:t>r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110" dirty="0">
                <a:latin typeface="Times New Roman"/>
                <a:cs typeface="Times New Roman"/>
              </a:rPr>
              <a:t>P</a:t>
            </a:r>
            <a:r>
              <a:rPr sz="1100" spc="5" dirty="0">
                <a:latin typeface="Times New Roman"/>
                <a:cs typeface="Times New Roman"/>
              </a:rPr>
              <a:t>r</a:t>
            </a:r>
            <a:r>
              <a:rPr sz="1100" spc="50" dirty="0">
                <a:latin typeface="Times New Roman"/>
                <a:cs typeface="Times New Roman"/>
              </a:rPr>
              <a:t>o</a:t>
            </a:r>
            <a:r>
              <a:rPr sz="1100" spc="60" dirty="0">
                <a:latin typeface="Times New Roman"/>
                <a:cs typeface="Times New Roman"/>
              </a:rPr>
              <a:t>u</a:t>
            </a:r>
            <a:endParaRPr sz="1100" dirty="0">
              <a:latin typeface="Times New Roman"/>
              <a:cs typeface="Times New Roman"/>
            </a:endParaRPr>
          </a:p>
          <a:p>
            <a:pPr marL="24765" marR="524510">
              <a:lnSpc>
                <a:spcPct val="100000"/>
              </a:lnSpc>
            </a:pPr>
            <a:r>
              <a:rPr sz="1100" spc="50" dirty="0">
                <a:latin typeface="Times New Roman"/>
                <a:cs typeface="Times New Roman"/>
              </a:rPr>
              <a:t>2</a:t>
            </a:r>
            <a:r>
              <a:rPr sz="1100" spc="45" dirty="0">
                <a:latin typeface="Times New Roman"/>
                <a:cs typeface="Times New Roman"/>
              </a:rPr>
              <a:t>3, </a:t>
            </a:r>
            <a:r>
              <a:rPr sz="1100" spc="5" dirty="0">
                <a:latin typeface="Times New Roman"/>
                <a:cs typeface="Times New Roman"/>
              </a:rPr>
              <a:t>r</a:t>
            </a:r>
            <a:r>
              <a:rPr sz="1100" spc="50" dirty="0">
                <a:latin typeface="Times New Roman"/>
                <a:cs typeface="Times New Roman"/>
              </a:rPr>
              <a:t>u</a:t>
            </a:r>
            <a:r>
              <a:rPr sz="1100" spc="120" dirty="0">
                <a:latin typeface="Times New Roman"/>
                <a:cs typeface="Times New Roman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M</a:t>
            </a:r>
            <a:r>
              <a:rPr sz="1100" spc="120" dirty="0">
                <a:latin typeface="Times New Roman"/>
                <a:cs typeface="Times New Roman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r</a:t>
            </a:r>
            <a:r>
              <a:rPr sz="1100" spc="-70" dirty="0">
                <a:latin typeface="Times New Roman"/>
                <a:cs typeface="Times New Roman"/>
              </a:rPr>
              <a:t>i</a:t>
            </a:r>
            <a:r>
              <a:rPr sz="1100" spc="120" dirty="0">
                <a:latin typeface="Times New Roman"/>
                <a:cs typeface="Times New Roman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H</a:t>
            </a:r>
            <a:r>
              <a:rPr sz="1100" spc="110" dirty="0">
                <a:latin typeface="Times New Roman"/>
                <a:cs typeface="Times New Roman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n</a:t>
            </a:r>
            <a:r>
              <a:rPr sz="1100" spc="-5" dirty="0">
                <a:latin typeface="Times New Roman"/>
                <a:cs typeface="Times New Roman"/>
              </a:rPr>
              <a:t>r</a:t>
            </a:r>
            <a:r>
              <a:rPr sz="1100" spc="-70" dirty="0">
                <a:latin typeface="Times New Roman"/>
                <a:cs typeface="Times New Roman"/>
              </a:rPr>
              <a:t>i</a:t>
            </a:r>
            <a:r>
              <a:rPr sz="1100" spc="110" dirty="0">
                <a:latin typeface="Times New Roman"/>
                <a:cs typeface="Times New Roman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t</a:t>
            </a:r>
            <a:r>
              <a:rPr sz="1100" spc="0" dirty="0">
                <a:latin typeface="Times New Roman"/>
                <a:cs typeface="Times New Roman"/>
              </a:rPr>
              <a:t>t</a:t>
            </a:r>
            <a:r>
              <a:rPr sz="1100" spc="120" dirty="0">
                <a:latin typeface="Times New Roman"/>
                <a:cs typeface="Times New Roman"/>
              </a:rPr>
              <a:t>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60" dirty="0">
                <a:latin typeface="Times New Roman"/>
                <a:cs typeface="Times New Roman"/>
              </a:rPr>
              <a:t>G</a:t>
            </a:r>
            <a:r>
              <a:rPr sz="1100" spc="120" dirty="0">
                <a:latin typeface="Times New Roman"/>
                <a:cs typeface="Times New Roman"/>
              </a:rPr>
              <a:t>a</a:t>
            </a:r>
            <a:r>
              <a:rPr sz="1100" spc="50" dirty="0">
                <a:latin typeface="Times New Roman"/>
                <a:cs typeface="Times New Roman"/>
              </a:rPr>
              <a:t>b</a:t>
            </a:r>
            <a:r>
              <a:rPr sz="1100" spc="5" dirty="0">
                <a:latin typeface="Times New Roman"/>
                <a:cs typeface="Times New Roman"/>
              </a:rPr>
              <a:t>r</a:t>
            </a:r>
            <a:r>
              <a:rPr sz="1100" spc="-70" dirty="0">
                <a:latin typeface="Times New Roman"/>
                <a:cs typeface="Times New Roman"/>
              </a:rPr>
              <a:t>i</a:t>
            </a:r>
            <a:r>
              <a:rPr sz="1100" spc="110" dirty="0">
                <a:latin typeface="Times New Roman"/>
                <a:cs typeface="Times New Roman"/>
              </a:rPr>
              <a:t>e</a:t>
            </a:r>
            <a:r>
              <a:rPr sz="1100" spc="-65" dirty="0">
                <a:latin typeface="Times New Roman"/>
                <a:cs typeface="Times New Roman"/>
              </a:rPr>
              <a:t>l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110" dirty="0">
                <a:latin typeface="Times New Roman"/>
                <a:cs typeface="Times New Roman"/>
              </a:rPr>
              <a:t>S</a:t>
            </a:r>
            <a:r>
              <a:rPr sz="1100" spc="60" dirty="0">
                <a:latin typeface="Times New Roman"/>
                <a:cs typeface="Times New Roman"/>
              </a:rPr>
              <a:t>u</a:t>
            </a:r>
            <a:r>
              <a:rPr sz="1100" spc="-80" dirty="0">
                <a:latin typeface="Times New Roman"/>
                <a:cs typeface="Times New Roman"/>
              </a:rPr>
              <a:t>l</a:t>
            </a:r>
            <a:r>
              <a:rPr sz="1100" spc="60" dirty="0">
                <a:latin typeface="Times New Roman"/>
                <a:cs typeface="Times New Roman"/>
              </a:rPr>
              <a:t>p</a:t>
            </a:r>
            <a:r>
              <a:rPr sz="1100" spc="-80" dirty="0">
                <a:latin typeface="Times New Roman"/>
                <a:cs typeface="Times New Roman"/>
              </a:rPr>
              <a:t>i</a:t>
            </a:r>
            <a:r>
              <a:rPr sz="1100" spc="45" dirty="0">
                <a:latin typeface="Times New Roman"/>
                <a:cs typeface="Times New Roman"/>
              </a:rPr>
              <a:t>z</a:t>
            </a:r>
            <a:r>
              <a:rPr sz="1100" spc="-70" dirty="0">
                <a:latin typeface="Times New Roman"/>
                <a:cs typeface="Times New Roman"/>
              </a:rPr>
              <a:t>i</a:t>
            </a:r>
            <a:r>
              <a:rPr sz="1100" spc="60" dirty="0">
                <a:latin typeface="Times New Roman"/>
                <a:cs typeface="Times New Roman"/>
              </a:rPr>
              <a:t>o</a:t>
            </a:r>
            <a:endParaRPr sz="1100" dirty="0">
              <a:latin typeface="Times New Roman"/>
              <a:cs typeface="Times New Roman"/>
            </a:endParaRPr>
          </a:p>
          <a:p>
            <a:pPr marL="60960" marR="524510" indent="-36830">
              <a:lnSpc>
                <a:spcPct val="100000"/>
              </a:lnSpc>
            </a:pPr>
            <a:r>
              <a:rPr sz="1100" spc="50" dirty="0">
                <a:latin typeface="Times New Roman"/>
                <a:cs typeface="Times New Roman"/>
              </a:rPr>
              <a:t>1</a:t>
            </a:r>
            <a:r>
              <a:rPr sz="1100" spc="45" dirty="0">
                <a:latin typeface="Times New Roman"/>
                <a:cs typeface="Times New Roman"/>
              </a:rPr>
              <a:t>4, </a:t>
            </a:r>
            <a:r>
              <a:rPr sz="1100" spc="5" dirty="0">
                <a:latin typeface="Times New Roman"/>
                <a:cs typeface="Times New Roman"/>
              </a:rPr>
              <a:t>r</a:t>
            </a:r>
            <a:r>
              <a:rPr sz="1100" spc="50" dirty="0">
                <a:latin typeface="Times New Roman"/>
                <a:cs typeface="Times New Roman"/>
              </a:rPr>
              <a:t>u</a:t>
            </a:r>
            <a:r>
              <a:rPr sz="1100" spc="120" dirty="0">
                <a:latin typeface="Times New Roman"/>
                <a:cs typeface="Times New Roman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90" dirty="0">
                <a:latin typeface="Times New Roman"/>
                <a:cs typeface="Times New Roman"/>
              </a:rPr>
              <a:t>M</a:t>
            </a:r>
            <a:r>
              <a:rPr sz="1100" spc="120" dirty="0">
                <a:latin typeface="Times New Roman"/>
                <a:cs typeface="Times New Roman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r</a:t>
            </a:r>
            <a:r>
              <a:rPr sz="1100" spc="-70" dirty="0">
                <a:latin typeface="Times New Roman"/>
                <a:cs typeface="Times New Roman"/>
              </a:rPr>
              <a:t>i</a:t>
            </a:r>
            <a:r>
              <a:rPr sz="1100" spc="120" dirty="0">
                <a:latin typeface="Times New Roman"/>
                <a:cs typeface="Times New Roman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H</a:t>
            </a:r>
            <a:r>
              <a:rPr sz="1100" spc="110" dirty="0">
                <a:latin typeface="Times New Roman"/>
                <a:cs typeface="Times New Roman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n</a:t>
            </a:r>
            <a:r>
              <a:rPr sz="1100" spc="-5" dirty="0">
                <a:latin typeface="Times New Roman"/>
                <a:cs typeface="Times New Roman"/>
              </a:rPr>
              <a:t>r</a:t>
            </a:r>
            <a:r>
              <a:rPr sz="1100" spc="-70" dirty="0">
                <a:latin typeface="Times New Roman"/>
                <a:cs typeface="Times New Roman"/>
              </a:rPr>
              <a:t>i</a:t>
            </a:r>
            <a:r>
              <a:rPr sz="1100" spc="110" dirty="0">
                <a:latin typeface="Times New Roman"/>
                <a:cs typeface="Times New Roman"/>
              </a:rPr>
              <a:t>e</a:t>
            </a:r>
            <a:r>
              <a:rPr sz="1100" spc="10" dirty="0">
                <a:latin typeface="Times New Roman"/>
                <a:cs typeface="Times New Roman"/>
              </a:rPr>
              <a:t>t</a:t>
            </a:r>
            <a:r>
              <a:rPr sz="1100" spc="0" dirty="0">
                <a:latin typeface="Times New Roman"/>
                <a:cs typeface="Times New Roman"/>
              </a:rPr>
              <a:t>t</a:t>
            </a:r>
            <a:r>
              <a:rPr sz="1100" spc="120" dirty="0">
                <a:latin typeface="Times New Roman"/>
                <a:cs typeface="Times New Roman"/>
              </a:rPr>
              <a:t>e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N</a:t>
            </a:r>
            <a:r>
              <a:rPr sz="1100" spc="110" dirty="0">
                <a:latin typeface="Times New Roman"/>
                <a:cs typeface="Times New Roman"/>
              </a:rPr>
              <a:t>a</a:t>
            </a:r>
            <a:r>
              <a:rPr sz="1100" spc="0" dirty="0">
                <a:latin typeface="Times New Roman"/>
                <a:cs typeface="Times New Roman"/>
              </a:rPr>
              <a:t>t</a:t>
            </a:r>
            <a:r>
              <a:rPr sz="1100" spc="60" dirty="0">
                <a:latin typeface="Times New Roman"/>
                <a:cs typeface="Times New Roman"/>
              </a:rPr>
              <a:t>h</a:t>
            </a:r>
            <a:r>
              <a:rPr sz="1100" spc="110" dirty="0">
                <a:latin typeface="Times New Roman"/>
                <a:cs typeface="Times New Roman"/>
              </a:rPr>
              <a:t>a</a:t>
            </a:r>
            <a:r>
              <a:rPr sz="1100" spc="-70" dirty="0">
                <a:latin typeface="Times New Roman"/>
                <a:cs typeface="Times New Roman"/>
              </a:rPr>
              <a:t>li</a:t>
            </a:r>
            <a:r>
              <a:rPr sz="1100" spc="120" dirty="0">
                <a:latin typeface="Times New Roman"/>
                <a:cs typeface="Times New Roman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40" dirty="0">
                <a:latin typeface="Times New Roman"/>
                <a:cs typeface="Times New Roman"/>
              </a:rPr>
              <a:t>C</a:t>
            </a:r>
            <a:r>
              <a:rPr sz="1100" spc="120" dirty="0">
                <a:latin typeface="Times New Roman"/>
                <a:cs typeface="Times New Roman"/>
              </a:rPr>
              <a:t>as</a:t>
            </a:r>
            <a:r>
              <a:rPr sz="1100" spc="110" dirty="0">
                <a:latin typeface="Times New Roman"/>
                <a:cs typeface="Times New Roman"/>
              </a:rPr>
              <a:t>e</a:t>
            </a:r>
            <a:r>
              <a:rPr sz="1100" spc="120" dirty="0">
                <a:latin typeface="Times New Roman"/>
                <a:cs typeface="Times New Roman"/>
              </a:rPr>
              <a:t>s</a:t>
            </a:r>
            <a:endParaRPr sz="1100" dirty="0">
              <a:latin typeface="Times New Roman"/>
              <a:cs typeface="Times New Roman"/>
            </a:endParaRPr>
          </a:p>
          <a:p>
            <a:pPr marL="60960" marR="12700">
              <a:lnSpc>
                <a:spcPct val="100000"/>
              </a:lnSpc>
            </a:pPr>
            <a:r>
              <a:rPr sz="1100" spc="50" dirty="0">
                <a:latin typeface="Times New Roman"/>
                <a:cs typeface="Times New Roman"/>
              </a:rPr>
              <a:t>4</a:t>
            </a:r>
            <a:r>
              <a:rPr sz="1100" spc="30" dirty="0">
                <a:latin typeface="Times New Roman"/>
                <a:cs typeface="Times New Roman"/>
              </a:rPr>
              <a:t>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60" dirty="0">
                <a:latin typeface="Times New Roman"/>
                <a:cs typeface="Times New Roman"/>
              </a:rPr>
              <a:t>c</a:t>
            </a:r>
            <a:r>
              <a:rPr sz="1100" spc="50" dirty="0">
                <a:latin typeface="Times New Roman"/>
                <a:cs typeface="Times New Roman"/>
              </a:rPr>
              <a:t>h</a:t>
            </a:r>
            <a:r>
              <a:rPr sz="1100" spc="120" dirty="0">
                <a:latin typeface="Times New Roman"/>
                <a:cs typeface="Times New Roman"/>
              </a:rPr>
              <a:t>e</a:t>
            </a:r>
            <a:r>
              <a:rPr sz="1100" spc="50" dirty="0">
                <a:latin typeface="Times New Roman"/>
                <a:cs typeface="Times New Roman"/>
              </a:rPr>
              <a:t>m</a:t>
            </a:r>
            <a:r>
              <a:rPr sz="1100" spc="-70" dirty="0">
                <a:latin typeface="Times New Roman"/>
                <a:cs typeface="Times New Roman"/>
              </a:rPr>
              <a:t>i</a:t>
            </a:r>
            <a:r>
              <a:rPr sz="1100" spc="60" dirty="0">
                <a:latin typeface="Times New Roman"/>
                <a:cs typeface="Times New Roman"/>
              </a:rPr>
              <a:t>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Times New Roman"/>
                <a:cs typeface="Times New Roman"/>
              </a:rPr>
              <a:t>d</a:t>
            </a:r>
            <a:r>
              <a:rPr sz="1100" spc="120" dirty="0">
                <a:latin typeface="Times New Roman"/>
                <a:cs typeface="Times New Roman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60" dirty="0">
                <a:latin typeface="Times New Roman"/>
                <a:cs typeface="Times New Roman"/>
              </a:rPr>
              <a:t>F</a:t>
            </a:r>
            <a:r>
              <a:rPr sz="1100" spc="110" dirty="0">
                <a:latin typeface="Times New Roman"/>
                <a:cs typeface="Times New Roman"/>
              </a:rPr>
              <a:t>a</a:t>
            </a:r>
            <a:r>
              <a:rPr sz="1100" spc="60" dirty="0">
                <a:latin typeface="Times New Roman"/>
                <a:cs typeface="Times New Roman"/>
              </a:rPr>
              <a:t>u</a:t>
            </a:r>
            <a:r>
              <a:rPr sz="1100" spc="120" dirty="0">
                <a:latin typeface="Times New Roman"/>
                <a:cs typeface="Times New Roman"/>
              </a:rPr>
              <a:t>ss</a:t>
            </a:r>
            <a:r>
              <a:rPr sz="1100" spc="110" dirty="0">
                <a:latin typeface="Times New Roman"/>
                <a:cs typeface="Times New Roman"/>
              </a:rPr>
              <a:t>e</a:t>
            </a:r>
            <a:r>
              <a:rPr sz="1100" spc="120" dirty="0">
                <a:latin typeface="Times New Roman"/>
                <a:cs typeface="Times New Roman"/>
              </a:rPr>
              <a:t>s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</a:t>
            </a:r>
            <a:r>
              <a:rPr sz="1100" spc="110" dirty="0">
                <a:latin typeface="Times New Roman"/>
                <a:cs typeface="Times New Roman"/>
              </a:rPr>
              <a:t>e</a:t>
            </a:r>
            <a:r>
              <a:rPr sz="1100" spc="60" dirty="0">
                <a:latin typeface="Times New Roman"/>
                <a:cs typeface="Times New Roman"/>
              </a:rPr>
              <a:t>p</a:t>
            </a:r>
            <a:r>
              <a:rPr sz="1100" spc="50" dirty="0">
                <a:latin typeface="Times New Roman"/>
                <a:cs typeface="Times New Roman"/>
              </a:rPr>
              <a:t>o</a:t>
            </a:r>
            <a:r>
              <a:rPr sz="1100" spc="120" dirty="0">
                <a:latin typeface="Times New Roman"/>
                <a:cs typeface="Times New Roman"/>
              </a:rPr>
              <a:t>ses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Times New Roman"/>
                <a:cs typeface="Times New Roman"/>
              </a:rPr>
              <a:t>A</a:t>
            </a:r>
            <a:r>
              <a:rPr sz="1100" spc="60" dirty="0">
                <a:latin typeface="Times New Roman"/>
                <a:cs typeface="Times New Roman"/>
              </a:rPr>
              <a:t>n</a:t>
            </a:r>
            <a:r>
              <a:rPr sz="1100" spc="110" dirty="0">
                <a:latin typeface="Times New Roman"/>
                <a:cs typeface="Times New Roman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-</a:t>
            </a:r>
            <a:r>
              <a:rPr sz="1100" spc="-90" dirty="0">
                <a:latin typeface="Times New Roman"/>
                <a:cs typeface="Times New Roman"/>
              </a:rPr>
              <a:t>M</a:t>
            </a:r>
            <a:r>
              <a:rPr sz="1100" spc="120" dirty="0">
                <a:latin typeface="Times New Roman"/>
                <a:cs typeface="Times New Roman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r</a:t>
            </a:r>
            <a:r>
              <a:rPr sz="1100" spc="-80" dirty="0">
                <a:latin typeface="Times New Roman"/>
                <a:cs typeface="Times New Roman"/>
              </a:rPr>
              <a:t>i</a:t>
            </a:r>
            <a:r>
              <a:rPr sz="1100" spc="120" dirty="0">
                <a:latin typeface="Times New Roman"/>
                <a:cs typeface="Times New Roman"/>
              </a:rPr>
              <a:t>a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50" dirty="0">
                <a:latin typeface="Times New Roman"/>
                <a:cs typeface="Times New Roman"/>
              </a:rPr>
              <a:t>R</a:t>
            </a:r>
            <a:r>
              <a:rPr sz="1100" spc="110" dirty="0">
                <a:latin typeface="Times New Roman"/>
                <a:cs typeface="Times New Roman"/>
              </a:rPr>
              <a:t>a</a:t>
            </a:r>
            <a:r>
              <a:rPr sz="1100" spc="-70" dirty="0">
                <a:latin typeface="Times New Roman"/>
                <a:cs typeface="Times New Roman"/>
              </a:rPr>
              <a:t>i</a:t>
            </a:r>
            <a:r>
              <a:rPr sz="1100" spc="60" dirty="0">
                <a:latin typeface="Times New Roman"/>
                <a:cs typeface="Times New Roman"/>
              </a:rPr>
              <a:t>m</a:t>
            </a:r>
            <a:r>
              <a:rPr sz="1100" spc="50" dirty="0">
                <a:latin typeface="Times New Roman"/>
                <a:cs typeface="Times New Roman"/>
              </a:rPr>
              <a:t>on</a:t>
            </a:r>
            <a:r>
              <a:rPr sz="1100" spc="60" dirty="0">
                <a:latin typeface="Times New Roman"/>
                <a:cs typeface="Times New Roman"/>
              </a:rPr>
              <a:t>d</a:t>
            </a:r>
            <a:endParaRPr sz="1100" dirty="0">
              <a:latin typeface="Times New Roman"/>
              <a:cs typeface="Times New Roman"/>
            </a:endParaRPr>
          </a:p>
          <a:p>
            <a:pPr marL="60960">
              <a:lnSpc>
                <a:spcPct val="100000"/>
              </a:lnSpc>
            </a:pPr>
            <a:r>
              <a:rPr sz="1100" spc="50" dirty="0">
                <a:latin typeface="Times New Roman"/>
                <a:cs typeface="Times New Roman"/>
              </a:rPr>
              <a:t>6</a:t>
            </a:r>
            <a:r>
              <a:rPr sz="1100" spc="30" dirty="0">
                <a:latin typeface="Times New Roman"/>
                <a:cs typeface="Times New Roman"/>
              </a:rPr>
              <a:t>,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r</a:t>
            </a:r>
            <a:r>
              <a:rPr sz="1100" spc="50" dirty="0">
                <a:latin typeface="Times New Roman"/>
                <a:cs typeface="Times New Roman"/>
              </a:rPr>
              <a:t>u</a:t>
            </a:r>
            <a:r>
              <a:rPr sz="1100" spc="120" dirty="0">
                <a:latin typeface="Times New Roman"/>
                <a:cs typeface="Times New Roman"/>
              </a:rPr>
              <a:t>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H</a:t>
            </a:r>
            <a:r>
              <a:rPr sz="1100" spc="120" dirty="0">
                <a:latin typeface="Times New Roman"/>
                <a:cs typeface="Times New Roman"/>
              </a:rPr>
              <a:t>é</a:t>
            </a:r>
            <a:r>
              <a:rPr sz="1100" spc="-80" dirty="0">
                <a:latin typeface="Times New Roman"/>
                <a:cs typeface="Times New Roman"/>
              </a:rPr>
              <a:t>l</a:t>
            </a:r>
            <a:r>
              <a:rPr sz="1100" spc="120" dirty="0">
                <a:latin typeface="Times New Roman"/>
                <a:cs typeface="Times New Roman"/>
              </a:rPr>
              <a:t>è</a:t>
            </a:r>
            <a:r>
              <a:rPr sz="1100" spc="50" dirty="0">
                <a:latin typeface="Times New Roman"/>
                <a:cs typeface="Times New Roman"/>
              </a:rPr>
              <a:t>n</a:t>
            </a:r>
            <a:r>
              <a:rPr sz="1100" spc="120" dirty="0">
                <a:latin typeface="Times New Roman"/>
                <a:cs typeface="Times New Roman"/>
              </a:rPr>
              <a:t>e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75" dirty="0">
                <a:latin typeface="Times New Roman"/>
                <a:cs typeface="Times New Roman"/>
              </a:rPr>
              <a:t>A</a:t>
            </a:r>
            <a:r>
              <a:rPr sz="1100" spc="60" dirty="0">
                <a:latin typeface="Times New Roman"/>
                <a:cs typeface="Times New Roman"/>
              </a:rPr>
              <a:t>n</a:t>
            </a:r>
            <a:r>
              <a:rPr sz="1100" spc="50" dirty="0">
                <a:latin typeface="Times New Roman"/>
                <a:cs typeface="Times New Roman"/>
              </a:rPr>
              <a:t>d</a:t>
            </a:r>
            <a:r>
              <a:rPr sz="1100" spc="5" dirty="0">
                <a:latin typeface="Times New Roman"/>
                <a:cs typeface="Times New Roman"/>
              </a:rPr>
              <a:t>r</a:t>
            </a:r>
            <a:r>
              <a:rPr sz="1100" spc="110" dirty="0">
                <a:latin typeface="Times New Roman"/>
                <a:cs typeface="Times New Roman"/>
              </a:rPr>
              <a:t>é</a:t>
            </a:r>
            <a:r>
              <a:rPr sz="1100" spc="120" dirty="0">
                <a:latin typeface="Times New Roman"/>
                <a:cs typeface="Times New Roman"/>
              </a:rPr>
              <a:t>e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21153" y="2611136"/>
            <a:ext cx="1069975" cy="180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75" dirty="0">
                <a:latin typeface="Times New Roman"/>
                <a:cs typeface="Times New Roman"/>
              </a:rPr>
              <a:t>V</a:t>
            </a:r>
            <a:r>
              <a:rPr sz="1100" spc="10" dirty="0">
                <a:latin typeface="Times New Roman"/>
                <a:cs typeface="Times New Roman"/>
              </a:rPr>
              <a:t>i</a:t>
            </a:r>
            <a:r>
              <a:rPr sz="1100" spc="110" dirty="0">
                <a:latin typeface="Times New Roman"/>
                <a:cs typeface="Times New Roman"/>
              </a:rPr>
              <a:t>ce</a:t>
            </a:r>
            <a:r>
              <a:rPr sz="1100" spc="5" dirty="0">
                <a:latin typeface="Times New Roman"/>
                <a:cs typeface="Times New Roman"/>
              </a:rPr>
              <a:t>-</a:t>
            </a:r>
            <a:r>
              <a:rPr sz="1100" spc="120" dirty="0">
                <a:latin typeface="Times New Roman"/>
                <a:cs typeface="Times New Roman"/>
              </a:rPr>
              <a:t>p</a:t>
            </a:r>
            <a:r>
              <a:rPr sz="1100" spc="60" dirty="0">
                <a:latin typeface="Times New Roman"/>
                <a:cs typeface="Times New Roman"/>
              </a:rPr>
              <a:t>r</a:t>
            </a:r>
            <a:r>
              <a:rPr sz="1100" spc="120" dirty="0">
                <a:latin typeface="Times New Roman"/>
                <a:cs typeface="Times New Roman"/>
              </a:rPr>
              <a:t>é</a:t>
            </a:r>
            <a:r>
              <a:rPr sz="1100" spc="170" dirty="0">
                <a:latin typeface="Times New Roman"/>
                <a:cs typeface="Times New Roman"/>
              </a:rPr>
              <a:t>s</a:t>
            </a:r>
            <a:r>
              <a:rPr sz="1100" spc="0" dirty="0">
                <a:latin typeface="Times New Roman"/>
                <a:cs typeface="Times New Roman"/>
              </a:rPr>
              <a:t>i</a:t>
            </a:r>
            <a:r>
              <a:rPr sz="1100" spc="120" dirty="0">
                <a:latin typeface="Times New Roman"/>
                <a:cs typeface="Times New Roman"/>
              </a:rPr>
              <a:t>de</a:t>
            </a:r>
            <a:r>
              <a:rPr sz="1100" spc="105" dirty="0">
                <a:latin typeface="Times New Roman"/>
                <a:cs typeface="Times New Roman"/>
              </a:rPr>
              <a:t>n</a:t>
            </a:r>
            <a:r>
              <a:rPr sz="1100" spc="65" dirty="0">
                <a:latin typeface="Times New Roman"/>
                <a:cs typeface="Times New Roman"/>
              </a:rPr>
              <a:t>t</a:t>
            </a:r>
            <a:r>
              <a:rPr sz="1100" spc="120" dirty="0">
                <a:latin typeface="Times New Roman"/>
                <a:cs typeface="Times New Roman"/>
              </a:rPr>
              <a:t>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21153" y="2946390"/>
            <a:ext cx="990600" cy="180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75" dirty="0">
                <a:latin typeface="Times New Roman"/>
                <a:cs typeface="Times New Roman"/>
              </a:rPr>
              <a:t>V</a:t>
            </a:r>
            <a:r>
              <a:rPr sz="1100" spc="10" dirty="0">
                <a:latin typeface="Times New Roman"/>
                <a:cs typeface="Times New Roman"/>
              </a:rPr>
              <a:t>i</a:t>
            </a:r>
            <a:r>
              <a:rPr sz="1100" spc="110" dirty="0">
                <a:latin typeface="Times New Roman"/>
                <a:cs typeface="Times New Roman"/>
              </a:rPr>
              <a:t>ce</a:t>
            </a:r>
            <a:r>
              <a:rPr sz="1100" spc="5" dirty="0">
                <a:latin typeface="Times New Roman"/>
                <a:cs typeface="Times New Roman"/>
              </a:rPr>
              <a:t>-</a:t>
            </a:r>
            <a:r>
              <a:rPr sz="1100" spc="120" dirty="0">
                <a:latin typeface="Times New Roman"/>
                <a:cs typeface="Times New Roman"/>
              </a:rPr>
              <a:t>p</a:t>
            </a:r>
            <a:r>
              <a:rPr sz="1100" spc="60" dirty="0">
                <a:latin typeface="Times New Roman"/>
                <a:cs typeface="Times New Roman"/>
              </a:rPr>
              <a:t>r</a:t>
            </a:r>
            <a:r>
              <a:rPr sz="1100" spc="120" dirty="0">
                <a:latin typeface="Times New Roman"/>
                <a:cs typeface="Times New Roman"/>
              </a:rPr>
              <a:t>é</a:t>
            </a:r>
            <a:r>
              <a:rPr sz="1100" spc="170" dirty="0">
                <a:latin typeface="Times New Roman"/>
                <a:cs typeface="Times New Roman"/>
              </a:rPr>
              <a:t>s</a:t>
            </a:r>
            <a:r>
              <a:rPr sz="1100" spc="0" dirty="0">
                <a:latin typeface="Times New Roman"/>
                <a:cs typeface="Times New Roman"/>
              </a:rPr>
              <a:t>i</a:t>
            </a:r>
            <a:r>
              <a:rPr sz="1100" spc="120" dirty="0">
                <a:latin typeface="Times New Roman"/>
                <a:cs typeface="Times New Roman"/>
              </a:rPr>
              <a:t>de</a:t>
            </a:r>
            <a:r>
              <a:rPr sz="1100" spc="105" dirty="0">
                <a:latin typeface="Times New Roman"/>
                <a:cs typeface="Times New Roman"/>
              </a:rPr>
              <a:t>n</a:t>
            </a:r>
            <a:r>
              <a:rPr sz="1100" spc="60" dirty="0">
                <a:latin typeface="Times New Roman"/>
                <a:cs typeface="Times New Roman"/>
              </a:rPr>
              <a:t>t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21153" y="3281713"/>
            <a:ext cx="710565" cy="180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15" dirty="0">
                <a:latin typeface="Times New Roman"/>
                <a:cs typeface="Times New Roman"/>
              </a:rPr>
              <a:t>T</a:t>
            </a:r>
            <a:r>
              <a:rPr sz="1100" spc="60" dirty="0">
                <a:latin typeface="Times New Roman"/>
                <a:cs typeface="Times New Roman"/>
              </a:rPr>
              <a:t>r</a:t>
            </a:r>
            <a:r>
              <a:rPr sz="1100" spc="110" dirty="0">
                <a:latin typeface="Times New Roman"/>
                <a:cs typeface="Times New Roman"/>
              </a:rPr>
              <a:t>é</a:t>
            </a:r>
            <a:r>
              <a:rPr sz="1100" spc="180" dirty="0">
                <a:latin typeface="Times New Roman"/>
                <a:cs typeface="Times New Roman"/>
              </a:rPr>
              <a:t>s</a:t>
            </a:r>
            <a:r>
              <a:rPr sz="1100" spc="120" dirty="0">
                <a:latin typeface="Times New Roman"/>
                <a:cs typeface="Times New Roman"/>
              </a:rPr>
              <a:t>o</a:t>
            </a:r>
            <a:r>
              <a:rPr sz="1100" spc="60" dirty="0">
                <a:latin typeface="Times New Roman"/>
                <a:cs typeface="Times New Roman"/>
              </a:rPr>
              <a:t>ri</a:t>
            </a:r>
            <a:r>
              <a:rPr sz="1100" spc="120" dirty="0">
                <a:latin typeface="Times New Roman"/>
                <a:cs typeface="Times New Roman"/>
              </a:rPr>
              <a:t>è</a:t>
            </a:r>
            <a:r>
              <a:rPr sz="1100" spc="60" dirty="0">
                <a:latin typeface="Times New Roman"/>
                <a:cs typeface="Times New Roman"/>
              </a:rPr>
              <a:t>r</a:t>
            </a:r>
            <a:r>
              <a:rPr sz="1100" spc="120" dirty="0">
                <a:latin typeface="Times New Roman"/>
                <a:cs typeface="Times New Roman"/>
              </a:rPr>
              <a:t>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1153" y="3616967"/>
            <a:ext cx="703580" cy="180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110" dirty="0">
                <a:latin typeface="Times New Roman"/>
                <a:cs typeface="Times New Roman"/>
              </a:rPr>
              <a:t>S</a:t>
            </a:r>
            <a:r>
              <a:rPr sz="1100" spc="120" dirty="0">
                <a:latin typeface="Times New Roman"/>
                <a:cs typeface="Times New Roman"/>
              </a:rPr>
              <a:t>e</a:t>
            </a:r>
            <a:r>
              <a:rPr sz="1100" spc="110" dirty="0">
                <a:latin typeface="Times New Roman"/>
                <a:cs typeface="Times New Roman"/>
              </a:rPr>
              <a:t>c</a:t>
            </a:r>
            <a:r>
              <a:rPr sz="1100" spc="60" dirty="0">
                <a:latin typeface="Times New Roman"/>
                <a:cs typeface="Times New Roman"/>
              </a:rPr>
              <a:t>r</a:t>
            </a:r>
            <a:r>
              <a:rPr sz="1100" spc="120" dirty="0">
                <a:latin typeface="Times New Roman"/>
                <a:cs typeface="Times New Roman"/>
              </a:rPr>
              <a:t>é</a:t>
            </a:r>
            <a:r>
              <a:rPr sz="1100" spc="55" dirty="0">
                <a:latin typeface="Times New Roman"/>
                <a:cs typeface="Times New Roman"/>
              </a:rPr>
              <a:t>t</a:t>
            </a:r>
            <a:r>
              <a:rPr sz="1100" spc="120" dirty="0">
                <a:latin typeface="Times New Roman"/>
                <a:cs typeface="Times New Roman"/>
              </a:rPr>
              <a:t>ai</a:t>
            </a:r>
            <a:r>
              <a:rPr sz="1100" spc="60" dirty="0">
                <a:latin typeface="Times New Roman"/>
                <a:cs typeface="Times New Roman"/>
              </a:rPr>
              <a:t>r</a:t>
            </a:r>
            <a:r>
              <a:rPr sz="1100" spc="120" dirty="0">
                <a:latin typeface="Times New Roman"/>
                <a:cs typeface="Times New Roman"/>
              </a:rPr>
              <a:t>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0E30B288-BDDE-4064-A77F-6E49C9669DA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4150" y="1190220"/>
            <a:ext cx="7611745" cy="1608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92860" algn="ctr">
              <a:lnSpc>
                <a:spcPct val="100000"/>
              </a:lnSpc>
            </a:pPr>
            <a:r>
              <a:rPr sz="2000" spc="-10" dirty="0">
                <a:cs typeface="Calibri"/>
              </a:rPr>
              <a:t>Un projet au cœur de M2H2A</a:t>
            </a:r>
          </a:p>
          <a:p>
            <a:pPr algn="ctr">
              <a:lnSpc>
                <a:spcPts val="1000"/>
              </a:lnSpc>
            </a:pPr>
            <a:endParaRPr sz="2400" spc="-10" dirty="0">
              <a:cs typeface="Calibri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29"/>
              </a:spcBef>
            </a:pPr>
            <a:endParaRPr sz="1300" dirty="0"/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05000"/>
              <a:buFont typeface="Arial"/>
              <a:buChar char="•"/>
              <a:tabLst>
                <a:tab pos="414655" algn="l"/>
              </a:tabLst>
            </a:pPr>
            <a:r>
              <a:rPr spc="-15" dirty="0">
                <a:cs typeface="Calibri"/>
              </a:rPr>
              <a:t>Le bassin de Picardie et les terrains d’Aquavesc sont au cœur de notre quartier.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34469" y="6767145"/>
            <a:ext cx="1609725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0" dirty="0">
                <a:solidFill>
                  <a:srgbClr val="898989"/>
                </a:solidFill>
                <a:latin typeface="Times New Roman"/>
                <a:cs typeface="Times New Roman"/>
              </a:rPr>
              <a:t>M</a:t>
            </a:r>
            <a:r>
              <a:rPr sz="1600" spc="65" dirty="0">
                <a:solidFill>
                  <a:srgbClr val="898989"/>
                </a:solidFill>
                <a:latin typeface="Times New Roman"/>
                <a:cs typeface="Times New Roman"/>
              </a:rPr>
              <a:t>2</a:t>
            </a:r>
            <a:r>
              <a:rPr sz="1600" spc="-95" dirty="0">
                <a:solidFill>
                  <a:srgbClr val="898989"/>
                </a:solidFill>
                <a:latin typeface="Times New Roman"/>
                <a:cs typeface="Times New Roman"/>
              </a:rPr>
              <a:t>H</a:t>
            </a:r>
            <a:r>
              <a:rPr sz="1600" spc="65" dirty="0">
                <a:solidFill>
                  <a:srgbClr val="898989"/>
                </a:solidFill>
                <a:latin typeface="Times New Roman"/>
                <a:cs typeface="Times New Roman"/>
              </a:rPr>
              <a:t>2</a:t>
            </a:r>
            <a:r>
              <a:rPr sz="1600" spc="-210" dirty="0">
                <a:solidFill>
                  <a:srgbClr val="898989"/>
                </a:solidFill>
                <a:latin typeface="Times New Roman"/>
                <a:cs typeface="Times New Roman"/>
              </a:rPr>
              <a:t>A</a:t>
            </a:r>
            <a:r>
              <a:rPr sz="1600" spc="110" dirty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600" spc="40" dirty="0">
                <a:solidFill>
                  <a:srgbClr val="898989"/>
                </a:solidFill>
                <a:latin typeface="Times New Roman"/>
                <a:cs typeface="Times New Roman"/>
              </a:rPr>
              <a:t>-</a:t>
            </a:r>
            <a:r>
              <a:rPr sz="1600" spc="105" dirty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600" spc="65" dirty="0">
                <a:solidFill>
                  <a:srgbClr val="898989"/>
                </a:solidFill>
                <a:latin typeface="Times New Roman"/>
                <a:cs typeface="Times New Roman"/>
              </a:rPr>
              <a:t>01</a:t>
            </a:r>
            <a:r>
              <a:rPr sz="1600" spc="155" dirty="0">
                <a:solidFill>
                  <a:srgbClr val="898989"/>
                </a:solidFill>
                <a:latin typeface="Times New Roman"/>
                <a:cs typeface="Times New Roman"/>
              </a:rPr>
              <a:t>/</a:t>
            </a:r>
            <a:r>
              <a:rPr sz="1600" spc="65" dirty="0">
                <a:solidFill>
                  <a:srgbClr val="898989"/>
                </a:solidFill>
                <a:latin typeface="Times New Roman"/>
                <a:cs typeface="Times New Roman"/>
              </a:rPr>
              <a:t>202</a:t>
            </a:r>
            <a:r>
              <a:rPr sz="1600" spc="60" dirty="0">
                <a:solidFill>
                  <a:srgbClr val="898989"/>
                </a:solidFill>
                <a:latin typeface="Times New Roman"/>
                <a:cs typeface="Times New Roman"/>
              </a:rPr>
              <a:t>1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98664" y="2923032"/>
            <a:ext cx="2322575" cy="1418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71315" y="2938272"/>
            <a:ext cx="3336035" cy="3022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77000" y="3547872"/>
            <a:ext cx="1395983" cy="932687"/>
          </a:xfrm>
          <a:custGeom>
            <a:avLst/>
            <a:gdLst/>
            <a:ahLst/>
            <a:cxnLst/>
            <a:rect l="l" t="t" r="r" b="b"/>
            <a:pathLst>
              <a:path w="1395983" h="932687">
                <a:moveTo>
                  <a:pt x="1227540" y="416052"/>
                </a:moveTo>
                <a:lnTo>
                  <a:pt x="271271" y="416052"/>
                </a:lnTo>
                <a:lnTo>
                  <a:pt x="1249679" y="0"/>
                </a:lnTo>
                <a:lnTo>
                  <a:pt x="1150619" y="245364"/>
                </a:lnTo>
                <a:lnTo>
                  <a:pt x="1395983" y="344424"/>
                </a:lnTo>
                <a:lnTo>
                  <a:pt x="1227540" y="416052"/>
                </a:lnTo>
                <a:close/>
              </a:path>
              <a:path w="1395983" h="932687">
                <a:moveTo>
                  <a:pt x="490727" y="932687"/>
                </a:moveTo>
                <a:lnTo>
                  <a:pt x="0" y="734567"/>
                </a:lnTo>
                <a:lnTo>
                  <a:pt x="198119" y="245364"/>
                </a:lnTo>
                <a:lnTo>
                  <a:pt x="271271" y="416052"/>
                </a:lnTo>
                <a:lnTo>
                  <a:pt x="1227540" y="416052"/>
                </a:lnTo>
                <a:lnTo>
                  <a:pt x="417575" y="760476"/>
                </a:lnTo>
                <a:lnTo>
                  <a:pt x="490727" y="932687"/>
                </a:lnTo>
                <a:close/>
              </a:path>
            </a:pathLst>
          </a:custGeom>
          <a:solidFill>
            <a:srgbClr val="0F6E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61760" y="3525011"/>
            <a:ext cx="1444751" cy="978408"/>
          </a:xfrm>
          <a:custGeom>
            <a:avLst/>
            <a:gdLst/>
            <a:ahLst/>
            <a:cxnLst/>
            <a:rect l="l" t="t" r="r" b="b"/>
            <a:pathLst>
              <a:path w="1444751" h="978408">
                <a:moveTo>
                  <a:pt x="330586" y="434340"/>
                </a:moveTo>
                <a:lnTo>
                  <a:pt x="298703" y="434340"/>
                </a:lnTo>
                <a:lnTo>
                  <a:pt x="293917" y="423144"/>
                </a:lnTo>
                <a:lnTo>
                  <a:pt x="1287779" y="0"/>
                </a:lnTo>
                <a:lnTo>
                  <a:pt x="1280423" y="18288"/>
                </a:lnTo>
                <a:lnTo>
                  <a:pt x="1252727" y="18288"/>
                </a:lnTo>
                <a:lnTo>
                  <a:pt x="1241129" y="47113"/>
                </a:lnTo>
                <a:lnTo>
                  <a:pt x="330586" y="434340"/>
                </a:lnTo>
                <a:close/>
              </a:path>
              <a:path w="1444751" h="978408">
                <a:moveTo>
                  <a:pt x="1241129" y="47113"/>
                </a:moveTo>
                <a:lnTo>
                  <a:pt x="1252727" y="18288"/>
                </a:lnTo>
                <a:lnTo>
                  <a:pt x="1269491" y="35052"/>
                </a:lnTo>
                <a:lnTo>
                  <a:pt x="1241129" y="47113"/>
                </a:lnTo>
                <a:close/>
              </a:path>
              <a:path w="1444751" h="978408">
                <a:moveTo>
                  <a:pt x="1378862" y="366934"/>
                </a:moveTo>
                <a:lnTo>
                  <a:pt x="1149095" y="275844"/>
                </a:lnTo>
                <a:lnTo>
                  <a:pt x="1241129" y="47113"/>
                </a:lnTo>
                <a:lnTo>
                  <a:pt x="1269491" y="35052"/>
                </a:lnTo>
                <a:lnTo>
                  <a:pt x="1252727" y="18288"/>
                </a:lnTo>
                <a:lnTo>
                  <a:pt x="1280423" y="18288"/>
                </a:lnTo>
                <a:lnTo>
                  <a:pt x="1184794" y="256032"/>
                </a:lnTo>
                <a:lnTo>
                  <a:pt x="1170431" y="256032"/>
                </a:lnTo>
                <a:lnTo>
                  <a:pt x="1178051" y="272796"/>
                </a:lnTo>
                <a:lnTo>
                  <a:pt x="1212341" y="272796"/>
                </a:lnTo>
                <a:lnTo>
                  <a:pt x="1418081" y="355092"/>
                </a:lnTo>
                <a:lnTo>
                  <a:pt x="1406651" y="355092"/>
                </a:lnTo>
                <a:lnTo>
                  <a:pt x="1378862" y="366934"/>
                </a:lnTo>
                <a:close/>
              </a:path>
              <a:path w="1444751" h="978408">
                <a:moveTo>
                  <a:pt x="530351" y="978408"/>
                </a:moveTo>
                <a:lnTo>
                  <a:pt x="0" y="765048"/>
                </a:lnTo>
                <a:lnTo>
                  <a:pt x="213359" y="234696"/>
                </a:lnTo>
                <a:lnTo>
                  <a:pt x="229646" y="272796"/>
                </a:lnTo>
                <a:lnTo>
                  <a:pt x="201167" y="272796"/>
                </a:lnTo>
                <a:lnTo>
                  <a:pt x="213772" y="301882"/>
                </a:lnTo>
                <a:lnTo>
                  <a:pt x="33603" y="746760"/>
                </a:lnTo>
                <a:lnTo>
                  <a:pt x="21335" y="746760"/>
                </a:lnTo>
                <a:lnTo>
                  <a:pt x="27431" y="762000"/>
                </a:lnTo>
                <a:lnTo>
                  <a:pt x="59258" y="762000"/>
                </a:lnTo>
                <a:lnTo>
                  <a:pt x="483290" y="932405"/>
                </a:lnTo>
                <a:lnTo>
                  <a:pt x="495299" y="960120"/>
                </a:lnTo>
                <a:lnTo>
                  <a:pt x="522534" y="960120"/>
                </a:lnTo>
                <a:lnTo>
                  <a:pt x="530351" y="978408"/>
                </a:lnTo>
                <a:close/>
              </a:path>
              <a:path w="1444751" h="978408">
                <a:moveTo>
                  <a:pt x="1178051" y="272796"/>
                </a:moveTo>
                <a:lnTo>
                  <a:pt x="1170431" y="256032"/>
                </a:lnTo>
                <a:lnTo>
                  <a:pt x="1182804" y="260980"/>
                </a:lnTo>
                <a:lnTo>
                  <a:pt x="1178051" y="272796"/>
                </a:lnTo>
                <a:close/>
              </a:path>
              <a:path w="1444751" h="978408">
                <a:moveTo>
                  <a:pt x="1182804" y="260980"/>
                </a:moveTo>
                <a:lnTo>
                  <a:pt x="1170431" y="256032"/>
                </a:lnTo>
                <a:lnTo>
                  <a:pt x="1184794" y="256032"/>
                </a:lnTo>
                <a:lnTo>
                  <a:pt x="1182804" y="260980"/>
                </a:lnTo>
                <a:close/>
              </a:path>
              <a:path w="1444751" h="978408">
                <a:moveTo>
                  <a:pt x="1212341" y="272796"/>
                </a:moveTo>
                <a:lnTo>
                  <a:pt x="1178051" y="272796"/>
                </a:lnTo>
                <a:lnTo>
                  <a:pt x="1182804" y="260980"/>
                </a:lnTo>
                <a:lnTo>
                  <a:pt x="1212341" y="272796"/>
                </a:lnTo>
                <a:close/>
              </a:path>
              <a:path w="1444751" h="978408">
                <a:moveTo>
                  <a:pt x="213772" y="301882"/>
                </a:moveTo>
                <a:lnTo>
                  <a:pt x="201167" y="272796"/>
                </a:lnTo>
                <a:lnTo>
                  <a:pt x="225551" y="272796"/>
                </a:lnTo>
                <a:lnTo>
                  <a:pt x="213772" y="301882"/>
                </a:lnTo>
                <a:close/>
              </a:path>
              <a:path w="1444751" h="978408">
                <a:moveTo>
                  <a:pt x="280415" y="455676"/>
                </a:moveTo>
                <a:lnTo>
                  <a:pt x="213772" y="301882"/>
                </a:lnTo>
                <a:lnTo>
                  <a:pt x="225551" y="272796"/>
                </a:lnTo>
                <a:lnTo>
                  <a:pt x="229646" y="272796"/>
                </a:lnTo>
                <a:lnTo>
                  <a:pt x="293917" y="423144"/>
                </a:lnTo>
                <a:lnTo>
                  <a:pt x="281939" y="428244"/>
                </a:lnTo>
                <a:lnTo>
                  <a:pt x="298703" y="434340"/>
                </a:lnTo>
                <a:lnTo>
                  <a:pt x="330586" y="434340"/>
                </a:lnTo>
                <a:lnTo>
                  <a:pt x="280415" y="455676"/>
                </a:lnTo>
                <a:close/>
              </a:path>
              <a:path w="1444751" h="978408">
                <a:moveTo>
                  <a:pt x="1406651" y="377952"/>
                </a:moveTo>
                <a:lnTo>
                  <a:pt x="1378862" y="366934"/>
                </a:lnTo>
                <a:lnTo>
                  <a:pt x="1406651" y="355092"/>
                </a:lnTo>
                <a:lnTo>
                  <a:pt x="1406651" y="377952"/>
                </a:lnTo>
                <a:close/>
              </a:path>
              <a:path w="1444751" h="978408">
                <a:moveTo>
                  <a:pt x="1416174" y="377952"/>
                </a:moveTo>
                <a:lnTo>
                  <a:pt x="1406651" y="377952"/>
                </a:lnTo>
                <a:lnTo>
                  <a:pt x="1406651" y="355092"/>
                </a:lnTo>
                <a:lnTo>
                  <a:pt x="1418081" y="355092"/>
                </a:lnTo>
                <a:lnTo>
                  <a:pt x="1444751" y="365760"/>
                </a:lnTo>
                <a:lnTo>
                  <a:pt x="1416174" y="377952"/>
                </a:lnTo>
                <a:close/>
              </a:path>
              <a:path w="1444751" h="978408">
                <a:moveTo>
                  <a:pt x="522534" y="960120"/>
                </a:moveTo>
                <a:lnTo>
                  <a:pt x="495299" y="960120"/>
                </a:lnTo>
                <a:lnTo>
                  <a:pt x="510539" y="943356"/>
                </a:lnTo>
                <a:lnTo>
                  <a:pt x="483290" y="932405"/>
                </a:lnTo>
                <a:lnTo>
                  <a:pt x="416051" y="777240"/>
                </a:lnTo>
                <a:lnTo>
                  <a:pt x="1378862" y="366934"/>
                </a:lnTo>
                <a:lnTo>
                  <a:pt x="1406651" y="377952"/>
                </a:lnTo>
                <a:lnTo>
                  <a:pt x="1416174" y="377952"/>
                </a:lnTo>
                <a:lnTo>
                  <a:pt x="476682" y="778764"/>
                </a:lnTo>
                <a:lnTo>
                  <a:pt x="445007" y="778764"/>
                </a:lnTo>
                <a:lnTo>
                  <a:pt x="437387" y="795528"/>
                </a:lnTo>
                <a:lnTo>
                  <a:pt x="452174" y="795528"/>
                </a:lnTo>
                <a:lnTo>
                  <a:pt x="522534" y="960120"/>
                </a:lnTo>
                <a:close/>
              </a:path>
              <a:path w="1444751" h="978408">
                <a:moveTo>
                  <a:pt x="298703" y="434340"/>
                </a:moveTo>
                <a:lnTo>
                  <a:pt x="281939" y="428244"/>
                </a:lnTo>
                <a:lnTo>
                  <a:pt x="293917" y="423144"/>
                </a:lnTo>
                <a:lnTo>
                  <a:pt x="298703" y="434340"/>
                </a:lnTo>
                <a:close/>
              </a:path>
              <a:path w="1444751" h="978408">
                <a:moveTo>
                  <a:pt x="27431" y="762000"/>
                </a:moveTo>
                <a:lnTo>
                  <a:pt x="21335" y="746760"/>
                </a:lnTo>
                <a:lnTo>
                  <a:pt x="31886" y="751000"/>
                </a:lnTo>
                <a:lnTo>
                  <a:pt x="27431" y="762000"/>
                </a:lnTo>
                <a:close/>
              </a:path>
              <a:path w="1444751" h="978408">
                <a:moveTo>
                  <a:pt x="31886" y="751000"/>
                </a:moveTo>
                <a:lnTo>
                  <a:pt x="21335" y="746760"/>
                </a:lnTo>
                <a:lnTo>
                  <a:pt x="33603" y="746760"/>
                </a:lnTo>
                <a:lnTo>
                  <a:pt x="31886" y="751000"/>
                </a:lnTo>
                <a:close/>
              </a:path>
              <a:path w="1444751" h="978408">
                <a:moveTo>
                  <a:pt x="59258" y="762000"/>
                </a:moveTo>
                <a:lnTo>
                  <a:pt x="27431" y="762000"/>
                </a:lnTo>
                <a:lnTo>
                  <a:pt x="31886" y="751000"/>
                </a:lnTo>
                <a:lnTo>
                  <a:pt x="59258" y="762000"/>
                </a:lnTo>
                <a:close/>
              </a:path>
              <a:path w="1444751" h="978408">
                <a:moveTo>
                  <a:pt x="437387" y="795528"/>
                </a:moveTo>
                <a:lnTo>
                  <a:pt x="445007" y="778764"/>
                </a:lnTo>
                <a:lnTo>
                  <a:pt x="449893" y="790192"/>
                </a:lnTo>
                <a:lnTo>
                  <a:pt x="437387" y="795528"/>
                </a:lnTo>
                <a:close/>
              </a:path>
              <a:path w="1444751" h="978408">
                <a:moveTo>
                  <a:pt x="449893" y="790192"/>
                </a:moveTo>
                <a:lnTo>
                  <a:pt x="445007" y="778764"/>
                </a:lnTo>
                <a:lnTo>
                  <a:pt x="476682" y="778764"/>
                </a:lnTo>
                <a:lnTo>
                  <a:pt x="449893" y="790192"/>
                </a:lnTo>
                <a:close/>
              </a:path>
              <a:path w="1444751" h="978408">
                <a:moveTo>
                  <a:pt x="452174" y="795528"/>
                </a:moveTo>
                <a:lnTo>
                  <a:pt x="437387" y="795528"/>
                </a:lnTo>
                <a:lnTo>
                  <a:pt x="449893" y="790192"/>
                </a:lnTo>
                <a:lnTo>
                  <a:pt x="452174" y="795528"/>
                </a:lnTo>
                <a:close/>
              </a:path>
              <a:path w="1444751" h="978408">
                <a:moveTo>
                  <a:pt x="495299" y="960120"/>
                </a:moveTo>
                <a:lnTo>
                  <a:pt x="483290" y="932405"/>
                </a:lnTo>
                <a:lnTo>
                  <a:pt x="510539" y="943356"/>
                </a:lnTo>
                <a:lnTo>
                  <a:pt x="495299" y="96012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93575" y="5257109"/>
            <a:ext cx="1257935" cy="172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5" dirty="0">
                <a:cs typeface="Times New Roman"/>
              </a:rPr>
              <a:t>T</a:t>
            </a:r>
            <a:r>
              <a:rPr sz="1050" spc="145" dirty="0">
                <a:cs typeface="Times New Roman"/>
              </a:rPr>
              <a:t>e</a:t>
            </a:r>
            <a:r>
              <a:rPr sz="1050" spc="105" dirty="0">
                <a:cs typeface="Times New Roman"/>
              </a:rPr>
              <a:t>r</a:t>
            </a:r>
            <a:r>
              <a:rPr sz="1050" spc="95" dirty="0">
                <a:cs typeface="Times New Roman"/>
              </a:rPr>
              <a:t>r</a:t>
            </a:r>
            <a:r>
              <a:rPr sz="1050" spc="160" dirty="0">
                <a:cs typeface="Times New Roman"/>
              </a:rPr>
              <a:t>a</a:t>
            </a:r>
            <a:r>
              <a:rPr sz="1050" spc="-10" dirty="0">
                <a:cs typeface="Times New Roman"/>
              </a:rPr>
              <a:t>i</a:t>
            </a:r>
            <a:r>
              <a:rPr sz="1050" spc="145" dirty="0">
                <a:cs typeface="Times New Roman"/>
              </a:rPr>
              <a:t>n</a:t>
            </a:r>
            <a:r>
              <a:rPr sz="1050" spc="135" dirty="0">
                <a:cs typeface="Times New Roman"/>
              </a:rPr>
              <a:t>s</a:t>
            </a:r>
            <a:r>
              <a:rPr sz="1050" spc="85" dirty="0">
                <a:cs typeface="Times New Roman"/>
              </a:rPr>
              <a:t> </a:t>
            </a:r>
            <a:r>
              <a:rPr sz="1050" spc="-45" dirty="0">
                <a:cs typeface="Times New Roman"/>
              </a:rPr>
              <a:t>A</a:t>
            </a:r>
            <a:r>
              <a:rPr sz="1050" spc="135" dirty="0">
                <a:cs typeface="Times New Roman"/>
              </a:rPr>
              <a:t>q</a:t>
            </a:r>
            <a:r>
              <a:rPr sz="1050" spc="145" dirty="0">
                <a:cs typeface="Times New Roman"/>
              </a:rPr>
              <a:t>ua</a:t>
            </a:r>
            <a:r>
              <a:rPr sz="1050" spc="85" dirty="0">
                <a:cs typeface="Times New Roman"/>
              </a:rPr>
              <a:t>v</a:t>
            </a:r>
            <a:r>
              <a:rPr sz="1050" spc="145" dirty="0">
                <a:cs typeface="Times New Roman"/>
              </a:rPr>
              <a:t>e</a:t>
            </a:r>
            <a:r>
              <a:rPr sz="1050" spc="135" dirty="0">
                <a:cs typeface="Times New Roman"/>
              </a:rPr>
              <a:t>s</a:t>
            </a:r>
            <a:r>
              <a:rPr sz="1050" spc="75" dirty="0">
                <a:cs typeface="Times New Roman"/>
              </a:rPr>
              <a:t>c</a:t>
            </a:r>
            <a:endParaRPr sz="1050" dirty="0"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40270" y="4295465"/>
            <a:ext cx="1241425" cy="172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0" dirty="0">
                <a:cs typeface="Times New Roman"/>
              </a:rPr>
              <a:t>B</a:t>
            </a:r>
            <a:r>
              <a:rPr sz="1050" spc="160" dirty="0">
                <a:cs typeface="Times New Roman"/>
              </a:rPr>
              <a:t>a</a:t>
            </a:r>
            <a:r>
              <a:rPr sz="1050" spc="145" dirty="0">
                <a:cs typeface="Times New Roman"/>
              </a:rPr>
              <a:t>s</a:t>
            </a:r>
            <a:r>
              <a:rPr sz="1050" spc="135" dirty="0">
                <a:cs typeface="Times New Roman"/>
              </a:rPr>
              <a:t>s</a:t>
            </a:r>
            <a:r>
              <a:rPr sz="1050" spc="-10" dirty="0">
                <a:cs typeface="Times New Roman"/>
              </a:rPr>
              <a:t>i</a:t>
            </a:r>
            <a:r>
              <a:rPr sz="1050" spc="140" dirty="0">
                <a:cs typeface="Times New Roman"/>
              </a:rPr>
              <a:t>n</a:t>
            </a:r>
            <a:r>
              <a:rPr sz="1050" spc="105" dirty="0">
                <a:cs typeface="Times New Roman"/>
              </a:rPr>
              <a:t> </a:t>
            </a:r>
            <a:r>
              <a:rPr sz="1050" spc="125" dirty="0">
                <a:cs typeface="Times New Roman"/>
              </a:rPr>
              <a:t>d</a:t>
            </a:r>
            <a:r>
              <a:rPr sz="1050" spc="155" dirty="0">
                <a:cs typeface="Times New Roman"/>
              </a:rPr>
              <a:t>e</a:t>
            </a:r>
            <a:r>
              <a:rPr sz="1050" spc="100" dirty="0">
                <a:cs typeface="Times New Roman"/>
              </a:rPr>
              <a:t> </a:t>
            </a:r>
            <a:r>
              <a:rPr sz="1050" spc="45" dirty="0">
                <a:cs typeface="Times New Roman"/>
              </a:rPr>
              <a:t>P</a:t>
            </a:r>
            <a:r>
              <a:rPr sz="1050" spc="-10" dirty="0">
                <a:cs typeface="Times New Roman"/>
              </a:rPr>
              <a:t>i</a:t>
            </a:r>
            <a:r>
              <a:rPr sz="1050" spc="75" dirty="0">
                <a:cs typeface="Times New Roman"/>
              </a:rPr>
              <a:t>c</a:t>
            </a:r>
            <a:r>
              <a:rPr sz="1050" spc="170" dirty="0">
                <a:cs typeface="Times New Roman"/>
              </a:rPr>
              <a:t>a</a:t>
            </a:r>
            <a:r>
              <a:rPr sz="1050" spc="95" dirty="0">
                <a:cs typeface="Times New Roman"/>
              </a:rPr>
              <a:t>r</a:t>
            </a:r>
            <a:r>
              <a:rPr sz="1050" spc="125" dirty="0">
                <a:cs typeface="Times New Roman"/>
              </a:rPr>
              <a:t>d</a:t>
            </a:r>
            <a:r>
              <a:rPr sz="1050" spc="0" dirty="0">
                <a:cs typeface="Times New Roman"/>
              </a:rPr>
              <a:t>i</a:t>
            </a:r>
            <a:r>
              <a:rPr sz="1050" spc="155" dirty="0">
                <a:cs typeface="Times New Roman"/>
              </a:rPr>
              <a:t>e</a:t>
            </a:r>
            <a:endParaRPr sz="1050" dirty="0"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12592" y="4335780"/>
            <a:ext cx="1629155" cy="563880"/>
          </a:xfrm>
          <a:custGeom>
            <a:avLst/>
            <a:gdLst/>
            <a:ahLst/>
            <a:cxnLst/>
            <a:rect l="l" t="t" r="r" b="b"/>
            <a:pathLst>
              <a:path w="1629155" h="563880">
                <a:moveTo>
                  <a:pt x="1391412" y="563880"/>
                </a:moveTo>
                <a:lnTo>
                  <a:pt x="1409700" y="464819"/>
                </a:lnTo>
                <a:lnTo>
                  <a:pt x="0" y="199643"/>
                </a:lnTo>
                <a:lnTo>
                  <a:pt x="118872" y="118872"/>
                </a:lnTo>
                <a:lnTo>
                  <a:pt x="38100" y="0"/>
                </a:lnTo>
                <a:lnTo>
                  <a:pt x="1447800" y="263652"/>
                </a:lnTo>
                <a:lnTo>
                  <a:pt x="1535078" y="263652"/>
                </a:lnTo>
                <a:lnTo>
                  <a:pt x="1629155" y="400812"/>
                </a:lnTo>
                <a:lnTo>
                  <a:pt x="1391412" y="563880"/>
                </a:lnTo>
                <a:close/>
              </a:path>
              <a:path w="1629155" h="563880">
                <a:moveTo>
                  <a:pt x="1535078" y="263652"/>
                </a:moveTo>
                <a:lnTo>
                  <a:pt x="1447800" y="263652"/>
                </a:lnTo>
                <a:lnTo>
                  <a:pt x="1466087" y="163068"/>
                </a:lnTo>
                <a:lnTo>
                  <a:pt x="1535078" y="263652"/>
                </a:lnTo>
                <a:close/>
              </a:path>
            </a:pathLst>
          </a:custGeom>
          <a:solidFill>
            <a:srgbClr val="0F6E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80587" y="4317491"/>
            <a:ext cx="1679448" cy="611124"/>
          </a:xfrm>
          <a:custGeom>
            <a:avLst/>
            <a:gdLst/>
            <a:ahLst/>
            <a:cxnLst/>
            <a:rect l="l" t="t" r="r" b="b"/>
            <a:pathLst>
              <a:path w="1679448" h="611124">
                <a:moveTo>
                  <a:pt x="133351" y="133340"/>
                </a:moveTo>
                <a:lnTo>
                  <a:pt x="41148" y="0"/>
                </a:lnTo>
                <a:lnTo>
                  <a:pt x="98104" y="10667"/>
                </a:lnTo>
                <a:lnTo>
                  <a:pt x="80772" y="10668"/>
                </a:lnTo>
                <a:lnTo>
                  <a:pt x="67056" y="30480"/>
                </a:lnTo>
                <a:lnTo>
                  <a:pt x="98288" y="36338"/>
                </a:lnTo>
                <a:lnTo>
                  <a:pt x="159804" y="126492"/>
                </a:lnTo>
                <a:lnTo>
                  <a:pt x="143256" y="126491"/>
                </a:lnTo>
                <a:lnTo>
                  <a:pt x="133351" y="133340"/>
                </a:lnTo>
                <a:close/>
              </a:path>
              <a:path w="1679448" h="611124">
                <a:moveTo>
                  <a:pt x="98288" y="36338"/>
                </a:moveTo>
                <a:lnTo>
                  <a:pt x="67056" y="30480"/>
                </a:lnTo>
                <a:lnTo>
                  <a:pt x="80772" y="10668"/>
                </a:lnTo>
                <a:lnTo>
                  <a:pt x="98288" y="36338"/>
                </a:lnTo>
                <a:close/>
              </a:path>
              <a:path w="1679448" h="611124">
                <a:moveTo>
                  <a:pt x="1488948" y="297180"/>
                </a:moveTo>
                <a:lnTo>
                  <a:pt x="98288" y="36338"/>
                </a:lnTo>
                <a:lnTo>
                  <a:pt x="80772" y="10668"/>
                </a:lnTo>
                <a:lnTo>
                  <a:pt x="98104" y="10667"/>
                </a:lnTo>
                <a:lnTo>
                  <a:pt x="1469991" y="267624"/>
                </a:lnTo>
                <a:lnTo>
                  <a:pt x="1467611" y="280416"/>
                </a:lnTo>
                <a:lnTo>
                  <a:pt x="1492119" y="280416"/>
                </a:lnTo>
                <a:lnTo>
                  <a:pt x="1488948" y="297180"/>
                </a:lnTo>
                <a:close/>
              </a:path>
              <a:path w="1679448" h="611124">
                <a:moveTo>
                  <a:pt x="140208" y="143256"/>
                </a:moveTo>
                <a:lnTo>
                  <a:pt x="133351" y="133340"/>
                </a:lnTo>
                <a:lnTo>
                  <a:pt x="143256" y="126491"/>
                </a:lnTo>
                <a:lnTo>
                  <a:pt x="140208" y="143256"/>
                </a:lnTo>
                <a:close/>
              </a:path>
              <a:path w="1679448" h="611124">
                <a:moveTo>
                  <a:pt x="164697" y="143256"/>
                </a:moveTo>
                <a:lnTo>
                  <a:pt x="140208" y="143256"/>
                </a:lnTo>
                <a:lnTo>
                  <a:pt x="143256" y="126491"/>
                </a:lnTo>
                <a:lnTo>
                  <a:pt x="159804" y="126492"/>
                </a:lnTo>
                <a:lnTo>
                  <a:pt x="169164" y="140208"/>
                </a:lnTo>
                <a:lnTo>
                  <a:pt x="164697" y="143256"/>
                </a:lnTo>
                <a:close/>
              </a:path>
              <a:path w="1679448" h="611124">
                <a:moveTo>
                  <a:pt x="1427131" y="492855"/>
                </a:moveTo>
                <a:lnTo>
                  <a:pt x="0" y="225551"/>
                </a:lnTo>
                <a:lnTo>
                  <a:pt x="133351" y="133340"/>
                </a:lnTo>
                <a:lnTo>
                  <a:pt x="140208" y="143256"/>
                </a:lnTo>
                <a:lnTo>
                  <a:pt x="164697" y="143256"/>
                </a:lnTo>
                <a:lnTo>
                  <a:pt x="73125" y="205740"/>
                </a:lnTo>
                <a:lnTo>
                  <a:pt x="35052" y="205740"/>
                </a:lnTo>
                <a:lnTo>
                  <a:pt x="39624" y="228600"/>
                </a:lnTo>
                <a:lnTo>
                  <a:pt x="156928" y="228600"/>
                </a:lnTo>
                <a:lnTo>
                  <a:pt x="1456943" y="472439"/>
                </a:lnTo>
                <a:lnTo>
                  <a:pt x="1455502" y="480060"/>
                </a:lnTo>
                <a:lnTo>
                  <a:pt x="1429511" y="480060"/>
                </a:lnTo>
                <a:lnTo>
                  <a:pt x="1427131" y="492855"/>
                </a:lnTo>
                <a:close/>
              </a:path>
              <a:path w="1679448" h="611124">
                <a:moveTo>
                  <a:pt x="1492119" y="280416"/>
                </a:moveTo>
                <a:lnTo>
                  <a:pt x="1467611" y="280416"/>
                </a:lnTo>
                <a:lnTo>
                  <a:pt x="1481327" y="269748"/>
                </a:lnTo>
                <a:lnTo>
                  <a:pt x="1469991" y="267624"/>
                </a:lnTo>
                <a:lnTo>
                  <a:pt x="1491996" y="149352"/>
                </a:lnTo>
                <a:lnTo>
                  <a:pt x="1515948" y="184404"/>
                </a:lnTo>
                <a:lnTo>
                  <a:pt x="1510284" y="184404"/>
                </a:lnTo>
                <a:lnTo>
                  <a:pt x="1487423" y="188976"/>
                </a:lnTo>
                <a:lnTo>
                  <a:pt x="1504663" y="214110"/>
                </a:lnTo>
                <a:lnTo>
                  <a:pt x="1492119" y="280416"/>
                </a:lnTo>
                <a:close/>
              </a:path>
              <a:path w="1679448" h="611124">
                <a:moveTo>
                  <a:pt x="1504663" y="214110"/>
                </a:moveTo>
                <a:lnTo>
                  <a:pt x="1487423" y="188976"/>
                </a:lnTo>
                <a:lnTo>
                  <a:pt x="1510284" y="184404"/>
                </a:lnTo>
                <a:lnTo>
                  <a:pt x="1504663" y="214110"/>
                </a:lnTo>
                <a:close/>
              </a:path>
              <a:path w="1679448" h="611124">
                <a:moveTo>
                  <a:pt x="1643617" y="416697"/>
                </a:moveTo>
                <a:lnTo>
                  <a:pt x="1504663" y="214110"/>
                </a:lnTo>
                <a:lnTo>
                  <a:pt x="1510284" y="184404"/>
                </a:lnTo>
                <a:lnTo>
                  <a:pt x="1515948" y="184404"/>
                </a:lnTo>
                <a:lnTo>
                  <a:pt x="1670075" y="409956"/>
                </a:lnTo>
                <a:lnTo>
                  <a:pt x="1653539" y="409956"/>
                </a:lnTo>
                <a:lnTo>
                  <a:pt x="1643617" y="416697"/>
                </a:lnTo>
                <a:close/>
              </a:path>
              <a:path w="1679448" h="611124">
                <a:moveTo>
                  <a:pt x="39624" y="228600"/>
                </a:moveTo>
                <a:lnTo>
                  <a:pt x="35052" y="205740"/>
                </a:lnTo>
                <a:lnTo>
                  <a:pt x="64916" y="211341"/>
                </a:lnTo>
                <a:lnTo>
                  <a:pt x="39624" y="228600"/>
                </a:lnTo>
                <a:close/>
              </a:path>
              <a:path w="1679448" h="611124">
                <a:moveTo>
                  <a:pt x="64916" y="211341"/>
                </a:moveTo>
                <a:lnTo>
                  <a:pt x="35052" y="205740"/>
                </a:lnTo>
                <a:lnTo>
                  <a:pt x="73125" y="205740"/>
                </a:lnTo>
                <a:lnTo>
                  <a:pt x="64916" y="211341"/>
                </a:lnTo>
                <a:close/>
              </a:path>
              <a:path w="1679448" h="611124">
                <a:moveTo>
                  <a:pt x="156928" y="228600"/>
                </a:moveTo>
                <a:lnTo>
                  <a:pt x="39624" y="228600"/>
                </a:lnTo>
                <a:lnTo>
                  <a:pt x="64916" y="211341"/>
                </a:lnTo>
                <a:lnTo>
                  <a:pt x="156928" y="228600"/>
                </a:lnTo>
                <a:close/>
              </a:path>
              <a:path w="1679448" h="611124">
                <a:moveTo>
                  <a:pt x="1467611" y="280416"/>
                </a:moveTo>
                <a:lnTo>
                  <a:pt x="1469991" y="267624"/>
                </a:lnTo>
                <a:lnTo>
                  <a:pt x="1481327" y="269748"/>
                </a:lnTo>
                <a:lnTo>
                  <a:pt x="1467611" y="280416"/>
                </a:lnTo>
                <a:close/>
              </a:path>
              <a:path w="1679448" h="611124">
                <a:moveTo>
                  <a:pt x="1650492" y="426719"/>
                </a:moveTo>
                <a:lnTo>
                  <a:pt x="1643617" y="416697"/>
                </a:lnTo>
                <a:lnTo>
                  <a:pt x="1653539" y="409956"/>
                </a:lnTo>
                <a:lnTo>
                  <a:pt x="1650492" y="426719"/>
                </a:lnTo>
                <a:close/>
              </a:path>
              <a:path w="1679448" h="611124">
                <a:moveTo>
                  <a:pt x="1674987" y="426719"/>
                </a:moveTo>
                <a:lnTo>
                  <a:pt x="1650492" y="426719"/>
                </a:lnTo>
                <a:lnTo>
                  <a:pt x="1653539" y="409956"/>
                </a:lnTo>
                <a:lnTo>
                  <a:pt x="1670075" y="409956"/>
                </a:lnTo>
                <a:lnTo>
                  <a:pt x="1679448" y="423672"/>
                </a:lnTo>
                <a:lnTo>
                  <a:pt x="1674987" y="426719"/>
                </a:lnTo>
                <a:close/>
              </a:path>
              <a:path w="1679448" h="611124">
                <a:moveTo>
                  <a:pt x="1443042" y="585215"/>
                </a:moveTo>
                <a:lnTo>
                  <a:pt x="1435607" y="585215"/>
                </a:lnTo>
                <a:lnTo>
                  <a:pt x="1441508" y="554028"/>
                </a:lnTo>
                <a:lnTo>
                  <a:pt x="1643617" y="416697"/>
                </a:lnTo>
                <a:lnTo>
                  <a:pt x="1650492" y="426719"/>
                </a:lnTo>
                <a:lnTo>
                  <a:pt x="1674987" y="426719"/>
                </a:lnTo>
                <a:lnTo>
                  <a:pt x="1443042" y="585215"/>
                </a:lnTo>
                <a:close/>
              </a:path>
              <a:path w="1679448" h="611124">
                <a:moveTo>
                  <a:pt x="1440180" y="495300"/>
                </a:moveTo>
                <a:lnTo>
                  <a:pt x="1427131" y="492855"/>
                </a:lnTo>
                <a:lnTo>
                  <a:pt x="1429511" y="480060"/>
                </a:lnTo>
                <a:lnTo>
                  <a:pt x="1440180" y="495300"/>
                </a:lnTo>
                <a:close/>
              </a:path>
              <a:path w="1679448" h="611124">
                <a:moveTo>
                  <a:pt x="1452619" y="495300"/>
                </a:moveTo>
                <a:lnTo>
                  <a:pt x="1440180" y="495300"/>
                </a:lnTo>
                <a:lnTo>
                  <a:pt x="1429511" y="480060"/>
                </a:lnTo>
                <a:lnTo>
                  <a:pt x="1455502" y="480060"/>
                </a:lnTo>
                <a:lnTo>
                  <a:pt x="1452619" y="495300"/>
                </a:lnTo>
                <a:close/>
              </a:path>
              <a:path w="1679448" h="611124">
                <a:moveTo>
                  <a:pt x="1405127" y="611124"/>
                </a:moveTo>
                <a:lnTo>
                  <a:pt x="1427131" y="492855"/>
                </a:lnTo>
                <a:lnTo>
                  <a:pt x="1440180" y="495300"/>
                </a:lnTo>
                <a:lnTo>
                  <a:pt x="1452619" y="495300"/>
                </a:lnTo>
                <a:lnTo>
                  <a:pt x="1441508" y="554028"/>
                </a:lnTo>
                <a:lnTo>
                  <a:pt x="1415796" y="571500"/>
                </a:lnTo>
                <a:lnTo>
                  <a:pt x="1435607" y="585215"/>
                </a:lnTo>
                <a:lnTo>
                  <a:pt x="1443042" y="585215"/>
                </a:lnTo>
                <a:lnTo>
                  <a:pt x="1405127" y="611124"/>
                </a:lnTo>
                <a:close/>
              </a:path>
              <a:path w="1679448" h="611124">
                <a:moveTo>
                  <a:pt x="1435607" y="585215"/>
                </a:moveTo>
                <a:lnTo>
                  <a:pt x="1415796" y="571500"/>
                </a:lnTo>
                <a:lnTo>
                  <a:pt x="1441508" y="554028"/>
                </a:lnTo>
                <a:lnTo>
                  <a:pt x="1435607" y="585215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58311" y="5286755"/>
            <a:ext cx="1641347" cy="420624"/>
          </a:xfrm>
          <a:custGeom>
            <a:avLst/>
            <a:gdLst/>
            <a:ahLst/>
            <a:cxnLst/>
            <a:rect l="l" t="t" r="r" b="b"/>
            <a:pathLst>
              <a:path w="1641347" h="420624">
                <a:moveTo>
                  <a:pt x="1421892" y="420623"/>
                </a:moveTo>
                <a:lnTo>
                  <a:pt x="1429512" y="318515"/>
                </a:lnTo>
                <a:lnTo>
                  <a:pt x="0" y="204216"/>
                </a:lnTo>
                <a:lnTo>
                  <a:pt x="109727" y="109728"/>
                </a:lnTo>
                <a:lnTo>
                  <a:pt x="16763" y="0"/>
                </a:lnTo>
                <a:lnTo>
                  <a:pt x="1446276" y="115824"/>
                </a:lnTo>
                <a:lnTo>
                  <a:pt x="1541113" y="115824"/>
                </a:lnTo>
                <a:lnTo>
                  <a:pt x="1641347" y="233172"/>
                </a:lnTo>
                <a:lnTo>
                  <a:pt x="1421892" y="420623"/>
                </a:lnTo>
                <a:close/>
              </a:path>
              <a:path w="1641347" h="420624">
                <a:moveTo>
                  <a:pt x="1541113" y="115824"/>
                </a:moveTo>
                <a:lnTo>
                  <a:pt x="1446276" y="115824"/>
                </a:lnTo>
                <a:lnTo>
                  <a:pt x="1453896" y="13716"/>
                </a:lnTo>
                <a:lnTo>
                  <a:pt x="1541113" y="115824"/>
                </a:lnTo>
                <a:close/>
              </a:path>
            </a:pathLst>
          </a:custGeom>
          <a:solidFill>
            <a:srgbClr val="0F6EC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26308" y="5268467"/>
            <a:ext cx="1691639" cy="467867"/>
          </a:xfrm>
          <a:custGeom>
            <a:avLst/>
            <a:gdLst/>
            <a:ahLst/>
            <a:cxnLst/>
            <a:rect l="l" t="t" r="r" b="b"/>
            <a:pathLst>
              <a:path w="1691639" h="467867">
                <a:moveTo>
                  <a:pt x="1490167" y="132588"/>
                </a:moveTo>
                <a:lnTo>
                  <a:pt x="1466088" y="132588"/>
                </a:lnTo>
                <a:lnTo>
                  <a:pt x="1478279" y="120396"/>
                </a:lnTo>
                <a:lnTo>
                  <a:pt x="1466991" y="119488"/>
                </a:lnTo>
                <a:lnTo>
                  <a:pt x="1475232" y="0"/>
                </a:lnTo>
                <a:lnTo>
                  <a:pt x="1503912" y="33528"/>
                </a:lnTo>
                <a:lnTo>
                  <a:pt x="1498092" y="33528"/>
                </a:lnTo>
                <a:lnTo>
                  <a:pt x="1476755" y="39624"/>
                </a:lnTo>
                <a:lnTo>
                  <a:pt x="1495805" y="62108"/>
                </a:lnTo>
                <a:lnTo>
                  <a:pt x="1490167" y="132588"/>
                </a:lnTo>
                <a:close/>
              </a:path>
              <a:path w="1691639" h="467867">
                <a:moveTo>
                  <a:pt x="123552" y="126557"/>
                </a:moveTo>
                <a:lnTo>
                  <a:pt x="18287" y="3048"/>
                </a:lnTo>
                <a:lnTo>
                  <a:pt x="113092" y="10668"/>
                </a:lnTo>
                <a:lnTo>
                  <a:pt x="57911" y="10668"/>
                </a:lnTo>
                <a:lnTo>
                  <a:pt x="47243" y="32004"/>
                </a:lnTo>
                <a:lnTo>
                  <a:pt x="78388" y="34506"/>
                </a:lnTo>
                <a:lnTo>
                  <a:pt x="150856" y="118872"/>
                </a:lnTo>
                <a:lnTo>
                  <a:pt x="132587" y="118872"/>
                </a:lnTo>
                <a:lnTo>
                  <a:pt x="123552" y="126557"/>
                </a:lnTo>
                <a:close/>
              </a:path>
              <a:path w="1691639" h="467867">
                <a:moveTo>
                  <a:pt x="78388" y="34506"/>
                </a:moveTo>
                <a:lnTo>
                  <a:pt x="47243" y="32004"/>
                </a:lnTo>
                <a:lnTo>
                  <a:pt x="57911" y="10668"/>
                </a:lnTo>
                <a:lnTo>
                  <a:pt x="78388" y="34506"/>
                </a:lnTo>
                <a:close/>
              </a:path>
              <a:path w="1691639" h="467867">
                <a:moveTo>
                  <a:pt x="1488947" y="147828"/>
                </a:moveTo>
                <a:lnTo>
                  <a:pt x="78388" y="34506"/>
                </a:lnTo>
                <a:lnTo>
                  <a:pt x="57911" y="10668"/>
                </a:lnTo>
                <a:lnTo>
                  <a:pt x="113092" y="10668"/>
                </a:lnTo>
                <a:lnTo>
                  <a:pt x="1466991" y="119488"/>
                </a:lnTo>
                <a:lnTo>
                  <a:pt x="1466088" y="132588"/>
                </a:lnTo>
                <a:lnTo>
                  <a:pt x="1490167" y="132588"/>
                </a:lnTo>
                <a:lnTo>
                  <a:pt x="1488947" y="147828"/>
                </a:lnTo>
                <a:close/>
              </a:path>
              <a:path w="1691639" h="467867">
                <a:moveTo>
                  <a:pt x="1495805" y="62108"/>
                </a:moveTo>
                <a:lnTo>
                  <a:pt x="1476755" y="39624"/>
                </a:lnTo>
                <a:lnTo>
                  <a:pt x="1498092" y="33528"/>
                </a:lnTo>
                <a:lnTo>
                  <a:pt x="1495805" y="62108"/>
                </a:lnTo>
                <a:close/>
              </a:path>
              <a:path w="1691639" h="467867">
                <a:moveTo>
                  <a:pt x="1655052" y="250072"/>
                </a:moveTo>
                <a:lnTo>
                  <a:pt x="1495805" y="62108"/>
                </a:lnTo>
                <a:lnTo>
                  <a:pt x="1498092" y="33528"/>
                </a:lnTo>
                <a:lnTo>
                  <a:pt x="1503912" y="33528"/>
                </a:lnTo>
                <a:lnTo>
                  <a:pt x="1682514" y="242316"/>
                </a:lnTo>
                <a:lnTo>
                  <a:pt x="1664208" y="242316"/>
                </a:lnTo>
                <a:lnTo>
                  <a:pt x="1655052" y="250072"/>
                </a:lnTo>
                <a:close/>
              </a:path>
              <a:path w="1691639" h="467867">
                <a:moveTo>
                  <a:pt x="132587" y="137160"/>
                </a:moveTo>
                <a:lnTo>
                  <a:pt x="123552" y="126557"/>
                </a:lnTo>
                <a:lnTo>
                  <a:pt x="132587" y="118872"/>
                </a:lnTo>
                <a:lnTo>
                  <a:pt x="132587" y="137160"/>
                </a:lnTo>
                <a:close/>
              </a:path>
              <a:path w="1691639" h="467867">
                <a:moveTo>
                  <a:pt x="151035" y="137160"/>
                </a:moveTo>
                <a:lnTo>
                  <a:pt x="132587" y="137160"/>
                </a:lnTo>
                <a:lnTo>
                  <a:pt x="132587" y="118872"/>
                </a:lnTo>
                <a:lnTo>
                  <a:pt x="150856" y="118872"/>
                </a:lnTo>
                <a:lnTo>
                  <a:pt x="160019" y="129540"/>
                </a:lnTo>
                <a:lnTo>
                  <a:pt x="151035" y="137160"/>
                </a:lnTo>
                <a:close/>
              </a:path>
              <a:path w="1691639" h="467867">
                <a:moveTo>
                  <a:pt x="1466088" y="132588"/>
                </a:moveTo>
                <a:lnTo>
                  <a:pt x="1466991" y="119488"/>
                </a:lnTo>
                <a:lnTo>
                  <a:pt x="1478279" y="120396"/>
                </a:lnTo>
                <a:lnTo>
                  <a:pt x="1466088" y="132588"/>
                </a:lnTo>
                <a:close/>
              </a:path>
              <a:path w="1691639" h="467867">
                <a:moveTo>
                  <a:pt x="1448296" y="348055"/>
                </a:moveTo>
                <a:lnTo>
                  <a:pt x="0" y="231648"/>
                </a:lnTo>
                <a:lnTo>
                  <a:pt x="123552" y="126557"/>
                </a:lnTo>
                <a:lnTo>
                  <a:pt x="132587" y="137160"/>
                </a:lnTo>
                <a:lnTo>
                  <a:pt x="151035" y="137160"/>
                </a:lnTo>
                <a:lnTo>
                  <a:pt x="66578" y="208788"/>
                </a:lnTo>
                <a:lnTo>
                  <a:pt x="33527" y="208788"/>
                </a:lnTo>
                <a:lnTo>
                  <a:pt x="39623" y="231648"/>
                </a:lnTo>
                <a:lnTo>
                  <a:pt x="318074" y="231648"/>
                </a:lnTo>
                <a:lnTo>
                  <a:pt x="1475232" y="324611"/>
                </a:lnTo>
                <a:lnTo>
                  <a:pt x="1474378" y="335280"/>
                </a:lnTo>
                <a:lnTo>
                  <a:pt x="1449324" y="335280"/>
                </a:lnTo>
                <a:lnTo>
                  <a:pt x="1448296" y="348055"/>
                </a:lnTo>
                <a:close/>
              </a:path>
              <a:path w="1691639" h="467867">
                <a:moveTo>
                  <a:pt x="39623" y="231648"/>
                </a:moveTo>
                <a:lnTo>
                  <a:pt x="33527" y="208788"/>
                </a:lnTo>
                <a:lnTo>
                  <a:pt x="63718" y="211213"/>
                </a:lnTo>
                <a:lnTo>
                  <a:pt x="39623" y="231648"/>
                </a:lnTo>
                <a:close/>
              </a:path>
              <a:path w="1691639" h="467867">
                <a:moveTo>
                  <a:pt x="63718" y="211213"/>
                </a:moveTo>
                <a:lnTo>
                  <a:pt x="33527" y="208788"/>
                </a:lnTo>
                <a:lnTo>
                  <a:pt x="66578" y="208788"/>
                </a:lnTo>
                <a:lnTo>
                  <a:pt x="63718" y="211213"/>
                </a:lnTo>
                <a:close/>
              </a:path>
              <a:path w="1691639" h="467867">
                <a:moveTo>
                  <a:pt x="318074" y="231648"/>
                </a:moveTo>
                <a:lnTo>
                  <a:pt x="39623" y="231648"/>
                </a:lnTo>
                <a:lnTo>
                  <a:pt x="63718" y="211213"/>
                </a:lnTo>
                <a:lnTo>
                  <a:pt x="318074" y="231648"/>
                </a:lnTo>
                <a:close/>
              </a:path>
              <a:path w="1691639" h="467867">
                <a:moveTo>
                  <a:pt x="1662683" y="259079"/>
                </a:moveTo>
                <a:lnTo>
                  <a:pt x="1655052" y="250072"/>
                </a:lnTo>
                <a:lnTo>
                  <a:pt x="1664208" y="242316"/>
                </a:lnTo>
                <a:lnTo>
                  <a:pt x="1662683" y="259079"/>
                </a:lnTo>
                <a:close/>
              </a:path>
              <a:path w="1691639" h="467867">
                <a:moveTo>
                  <a:pt x="1684463" y="259079"/>
                </a:moveTo>
                <a:lnTo>
                  <a:pt x="1662683" y="259079"/>
                </a:lnTo>
                <a:lnTo>
                  <a:pt x="1664208" y="242316"/>
                </a:lnTo>
                <a:lnTo>
                  <a:pt x="1682514" y="242316"/>
                </a:lnTo>
                <a:lnTo>
                  <a:pt x="1691639" y="252984"/>
                </a:lnTo>
                <a:lnTo>
                  <a:pt x="1684463" y="259079"/>
                </a:lnTo>
                <a:close/>
              </a:path>
              <a:path w="1691639" h="467867">
                <a:moveTo>
                  <a:pt x="1472746" y="438911"/>
                </a:moveTo>
                <a:lnTo>
                  <a:pt x="1466088" y="438911"/>
                </a:lnTo>
                <a:lnTo>
                  <a:pt x="1468554" y="408077"/>
                </a:lnTo>
                <a:lnTo>
                  <a:pt x="1655052" y="250072"/>
                </a:lnTo>
                <a:lnTo>
                  <a:pt x="1662683" y="259079"/>
                </a:lnTo>
                <a:lnTo>
                  <a:pt x="1684463" y="259079"/>
                </a:lnTo>
                <a:lnTo>
                  <a:pt x="1472746" y="438911"/>
                </a:lnTo>
                <a:close/>
              </a:path>
              <a:path w="1691639" h="467867">
                <a:moveTo>
                  <a:pt x="1459992" y="348996"/>
                </a:moveTo>
                <a:lnTo>
                  <a:pt x="1448296" y="348055"/>
                </a:lnTo>
                <a:lnTo>
                  <a:pt x="1449324" y="335280"/>
                </a:lnTo>
                <a:lnTo>
                  <a:pt x="1459992" y="348996"/>
                </a:lnTo>
                <a:close/>
              </a:path>
              <a:path w="1691639" h="467867">
                <a:moveTo>
                  <a:pt x="1473281" y="348996"/>
                </a:moveTo>
                <a:lnTo>
                  <a:pt x="1459992" y="348996"/>
                </a:lnTo>
                <a:lnTo>
                  <a:pt x="1449324" y="335280"/>
                </a:lnTo>
                <a:lnTo>
                  <a:pt x="1474378" y="335280"/>
                </a:lnTo>
                <a:lnTo>
                  <a:pt x="1473281" y="348996"/>
                </a:lnTo>
                <a:close/>
              </a:path>
              <a:path w="1691639" h="467867">
                <a:moveTo>
                  <a:pt x="1438655" y="467867"/>
                </a:moveTo>
                <a:lnTo>
                  <a:pt x="1448296" y="348055"/>
                </a:lnTo>
                <a:lnTo>
                  <a:pt x="1459992" y="348996"/>
                </a:lnTo>
                <a:lnTo>
                  <a:pt x="1473281" y="348996"/>
                </a:lnTo>
                <a:lnTo>
                  <a:pt x="1468554" y="408077"/>
                </a:lnTo>
                <a:lnTo>
                  <a:pt x="1444751" y="428243"/>
                </a:lnTo>
                <a:lnTo>
                  <a:pt x="1466088" y="438911"/>
                </a:lnTo>
                <a:lnTo>
                  <a:pt x="1472746" y="438911"/>
                </a:lnTo>
                <a:lnTo>
                  <a:pt x="1438655" y="467867"/>
                </a:lnTo>
                <a:close/>
              </a:path>
              <a:path w="1691639" h="467867">
                <a:moveTo>
                  <a:pt x="1466088" y="438911"/>
                </a:moveTo>
                <a:lnTo>
                  <a:pt x="1444751" y="428243"/>
                </a:lnTo>
                <a:lnTo>
                  <a:pt x="1468554" y="408077"/>
                </a:lnTo>
                <a:lnTo>
                  <a:pt x="1466088" y="438911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460"/>
              </a:lnSpc>
            </a:pPr>
            <a:r>
              <a:rPr sz="2400" b="1" spc="-15" dirty="0">
                <a:solidFill>
                  <a:srgbClr val="00AFEF"/>
                </a:solidFill>
                <a:latin typeface="Calibri"/>
                <a:ea typeface="+mn-ea"/>
                <a:cs typeface="Calibri"/>
              </a:rPr>
              <a:t>Terrains butte de Picardie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4A7D86EF-1426-45F8-85A4-D4095F1986F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6</a:t>
            </a:fld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0881" y="1940043"/>
            <a:ext cx="6452235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2000" spc="-10" dirty="0">
                <a:cs typeface="Calibri"/>
              </a:rPr>
              <a:t>Un projet né des interrogations et du ressenti local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76817" y="2729500"/>
            <a:ext cx="7652384" cy="824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spc="-15" dirty="0">
                <a:cs typeface="Calibri"/>
              </a:rPr>
              <a:t>Fermeture du parking de l’Université fin 2019 … Avenir du bassin de Picardie ?</a:t>
            </a:r>
            <a:endParaRPr lang="fr-FR" spc="-15" dirty="0">
              <a:cs typeface="Calibri"/>
            </a:endParaRPr>
          </a:p>
          <a:p>
            <a:pPr marL="243840" marR="412115">
              <a:lnSpc>
                <a:spcPts val="1939"/>
              </a:lnSpc>
              <a:buClr>
                <a:srgbClr val="00AFEF"/>
              </a:buClr>
              <a:buSzPct val="116666"/>
              <a:tabLst>
                <a:tab pos="414655" algn="l"/>
              </a:tabLst>
            </a:pPr>
            <a:endParaRPr lang="fr-FR" spc="-15" dirty="0">
              <a:cs typeface="Calibri"/>
            </a:endParaRPr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lang="fr-FR" spc="-15" dirty="0">
                <a:cs typeface="Calibri"/>
              </a:rPr>
              <a:t>Bornage des terrains du bassin, des parcelles </a:t>
            </a:r>
            <a:r>
              <a:rPr lang="fr-FR" spc="-15" dirty="0" err="1">
                <a:cs typeface="Calibri"/>
              </a:rPr>
              <a:t>Aquavesc</a:t>
            </a:r>
            <a:r>
              <a:rPr lang="fr-FR" spc="-15" dirty="0">
                <a:cs typeface="Calibri"/>
              </a:rPr>
              <a:t>, départ programmé des occupants des maisons … Pour quel projet ?</a:t>
            </a:r>
          </a:p>
          <a:p>
            <a:pPr marL="243840" marR="412115">
              <a:lnSpc>
                <a:spcPts val="1939"/>
              </a:lnSpc>
              <a:buClr>
                <a:srgbClr val="00AFEF"/>
              </a:buClr>
              <a:buSzPct val="116666"/>
              <a:tabLst>
                <a:tab pos="414655" algn="l"/>
              </a:tabLst>
            </a:pPr>
            <a:endParaRPr lang="fr-FR" spc="-15" dirty="0">
              <a:cs typeface="Calibri"/>
            </a:endParaRPr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lang="fr-FR" spc="-15" dirty="0">
                <a:cs typeface="Calibri"/>
              </a:rPr>
              <a:t>Pas d’informations disponibles.</a:t>
            </a:r>
          </a:p>
          <a:p>
            <a:pPr marL="243840" marR="412115">
              <a:lnSpc>
                <a:spcPts val="1939"/>
              </a:lnSpc>
              <a:buClr>
                <a:srgbClr val="00AFEF"/>
              </a:buClr>
              <a:buSzPct val="116666"/>
              <a:tabLst>
                <a:tab pos="414655" algn="l"/>
              </a:tabLst>
            </a:pPr>
            <a:endParaRPr lang="fr-FR" spc="-15" dirty="0">
              <a:cs typeface="Calibri"/>
            </a:endParaRPr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Font typeface="Arial"/>
              <a:buChar char="•"/>
              <a:tabLst>
                <a:tab pos="414655" algn="l"/>
              </a:tabLst>
            </a:pPr>
            <a:r>
              <a:rPr lang="fr-FR" spc="-15" dirty="0">
                <a:cs typeface="Calibri"/>
              </a:rPr>
              <a:t>Grosses inquiétudes des habitants du quartier par rapport à :</a:t>
            </a:r>
          </a:p>
          <a:p>
            <a:pPr marL="871855" marR="412115" lvl="1" indent="-170815">
              <a:lnSpc>
                <a:spcPts val="1939"/>
              </a:lnSpc>
              <a:buClr>
                <a:srgbClr val="00AFEF"/>
              </a:buClr>
              <a:buFont typeface="Arial"/>
              <a:buChar char="•"/>
              <a:tabLst>
                <a:tab pos="414655" algn="l"/>
              </a:tabLst>
            </a:pPr>
            <a:r>
              <a:rPr lang="fr-FR" spc="-15" dirty="0">
                <a:cs typeface="Calibri"/>
              </a:rPr>
              <a:t>un stationnement déjà saturé ;</a:t>
            </a:r>
          </a:p>
          <a:p>
            <a:pPr marL="871855" marR="412115" lvl="1" indent="-170815">
              <a:lnSpc>
                <a:spcPts val="1939"/>
              </a:lnSpc>
              <a:buClr>
                <a:srgbClr val="00AFEF"/>
              </a:buClr>
              <a:buFont typeface="Arial"/>
              <a:buChar char="•"/>
              <a:tabLst>
                <a:tab pos="414655" algn="l"/>
              </a:tabLst>
            </a:pPr>
            <a:r>
              <a:rPr lang="fr-FR" spc="-15" dirty="0">
                <a:cs typeface="Calibri"/>
              </a:rPr>
              <a:t>la menace d’une nouvelle disparition d’espaces ‘‘poumon vert’’ dans un quartier déjà trop bétonné ;</a:t>
            </a:r>
          </a:p>
          <a:p>
            <a:pPr marL="871855" marR="412115" lvl="1" indent="-170815">
              <a:lnSpc>
                <a:spcPts val="1939"/>
              </a:lnSpc>
              <a:spcBef>
                <a:spcPts val="245"/>
              </a:spcBef>
              <a:buClr>
                <a:srgbClr val="00AFEF"/>
              </a:buClr>
              <a:buFont typeface="Arial"/>
              <a:buChar char="•"/>
              <a:tabLst>
                <a:tab pos="414655" algn="l"/>
              </a:tabLst>
            </a:pPr>
            <a:r>
              <a:rPr lang="fr-FR" spc="-15" dirty="0">
                <a:cs typeface="Calibri"/>
              </a:rPr>
              <a:t>l’avenir de la maison historique du fontainier …</a:t>
            </a:r>
          </a:p>
          <a:p>
            <a:pPr marL="373380" indent="-361315">
              <a:buClr>
                <a:srgbClr val="00AFEF"/>
              </a:buClr>
              <a:buSzPct val="116666"/>
              <a:buFont typeface="Times New Roman"/>
              <a:buChar char="•"/>
              <a:tabLst>
                <a:tab pos="373380" algn="l"/>
              </a:tabLst>
            </a:pPr>
            <a:endParaRPr lang="fr-FR"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37985" y="3291269"/>
            <a:ext cx="7386955" cy="5016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1939"/>
              </a:lnSpc>
            </a:pP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37985" y="4492737"/>
            <a:ext cx="7280275" cy="1397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17390" y="6767145"/>
            <a:ext cx="1645920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0" dirty="0">
                <a:latin typeface="Times New Roman"/>
                <a:cs typeface="Times New Roman"/>
              </a:rPr>
              <a:t>M</a:t>
            </a:r>
            <a:r>
              <a:rPr sz="1600" spc="65" dirty="0">
                <a:latin typeface="Times New Roman"/>
                <a:cs typeface="Times New Roman"/>
              </a:rPr>
              <a:t>2</a:t>
            </a:r>
            <a:r>
              <a:rPr sz="1600" spc="-95" dirty="0">
                <a:latin typeface="Times New Roman"/>
                <a:cs typeface="Times New Roman"/>
              </a:rPr>
              <a:t>H</a:t>
            </a:r>
            <a:r>
              <a:rPr sz="1600" spc="65" dirty="0">
                <a:latin typeface="Times New Roman"/>
                <a:cs typeface="Times New Roman"/>
              </a:rPr>
              <a:t>2</a:t>
            </a:r>
            <a:r>
              <a:rPr sz="1600" spc="-210" dirty="0">
                <a:latin typeface="Times New Roman"/>
                <a:cs typeface="Times New Roman"/>
              </a:rPr>
              <a:t>A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–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01</a:t>
            </a:r>
            <a:r>
              <a:rPr sz="1600" spc="155" dirty="0">
                <a:latin typeface="Times New Roman"/>
                <a:cs typeface="Times New Roman"/>
              </a:rPr>
              <a:t>/</a:t>
            </a:r>
            <a:r>
              <a:rPr sz="1600" spc="65" dirty="0">
                <a:latin typeface="Times New Roman"/>
                <a:cs typeface="Times New Roman"/>
              </a:rPr>
              <a:t>202</a:t>
            </a:r>
            <a:r>
              <a:rPr sz="1600" spc="60" dirty="0">
                <a:latin typeface="Times New Roman"/>
                <a:cs typeface="Times New Roman"/>
              </a:rPr>
              <a:t>1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6535">
              <a:lnSpc>
                <a:spcPct val="100000"/>
              </a:lnSpc>
            </a:pPr>
            <a:r>
              <a:rPr sz="2400" b="1" spc="-15" dirty="0">
                <a:solidFill>
                  <a:srgbClr val="00AFEF"/>
                </a:solidFill>
                <a:latin typeface="Calibri"/>
                <a:ea typeface="+mn-ea"/>
                <a:cs typeface="Calibri"/>
              </a:rPr>
              <a:t>Terrains butte de Picardie</a:t>
            </a:r>
          </a:p>
        </p:txBody>
      </p:sp>
      <p:sp>
        <p:nvSpPr>
          <p:cNvPr id="9" name="object 9"/>
          <p:cNvSpPr/>
          <p:nvPr/>
        </p:nvSpPr>
        <p:spPr>
          <a:xfrm>
            <a:off x="8078723" y="728472"/>
            <a:ext cx="1731263" cy="603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C09BB4-521D-4845-886D-35EB1FD38BA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7</a:t>
            </a:fld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0786" y="1592604"/>
            <a:ext cx="7656830" cy="3707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sz="2000" spc="-10" dirty="0">
                <a:cs typeface="Calibri"/>
              </a:rPr>
              <a:t>Le projet d’une force de proposition:</a:t>
            </a:r>
          </a:p>
          <a:p>
            <a:pPr marL="12700" algn="ctr"/>
            <a:r>
              <a:rPr sz="2000" spc="-10" dirty="0">
                <a:cs typeface="Calibri"/>
              </a:rPr>
              <a:t>« La voie de l’eau et du futur »</a:t>
            </a:r>
          </a:p>
          <a:p>
            <a:pPr>
              <a:lnSpc>
                <a:spcPts val="800"/>
              </a:lnSpc>
              <a:spcBef>
                <a:spcPts val="19"/>
              </a:spcBef>
            </a:pPr>
            <a:endParaRPr sz="8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243840" marR="412115">
              <a:lnSpc>
                <a:spcPts val="1939"/>
              </a:lnSpc>
              <a:buClr>
                <a:srgbClr val="00AFEF"/>
              </a:buClr>
              <a:buSzPct val="116666"/>
              <a:tabLst>
                <a:tab pos="414655" algn="l"/>
              </a:tabLst>
            </a:pPr>
            <a:r>
              <a:rPr spc="-15" dirty="0">
                <a:cs typeface="Calibri"/>
              </a:rPr>
              <a:t>Au sein de l’association M2H2A, un groupe de réflexion émerge très rapidement autour du constat d’une exceptionnelle opportunité pour ces lieux, née de :</a:t>
            </a:r>
            <a:endParaRPr lang="fr-FR" spc="-15" dirty="0">
              <a:cs typeface="Calibri"/>
            </a:endParaRPr>
          </a:p>
          <a:p>
            <a:pPr marL="243840" marR="412115">
              <a:lnSpc>
                <a:spcPts val="1939"/>
              </a:lnSpc>
              <a:buClr>
                <a:srgbClr val="00AFEF"/>
              </a:buClr>
              <a:buSzPct val="116666"/>
              <a:tabLst>
                <a:tab pos="414655" algn="l"/>
              </a:tabLst>
            </a:pPr>
            <a:endParaRPr spc="-15" dirty="0">
              <a:cs typeface="Calibri"/>
            </a:endParaRPr>
          </a:p>
          <a:p>
            <a:pPr marL="871855" marR="412115" lvl="1" indent="-170815">
              <a:lnSpc>
                <a:spcPts val="1939"/>
              </a:lnSpc>
              <a:spcBef>
                <a:spcPts val="259"/>
              </a:spcBef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spc="-15" dirty="0">
                <a:cs typeface="Calibri"/>
              </a:rPr>
              <a:t>La volonté apparente d’Aquavesc de libérer ses terrains ;</a:t>
            </a:r>
          </a:p>
          <a:p>
            <a:pPr marL="871855" marR="412115" lvl="1" indent="-170815">
              <a:lnSpc>
                <a:spcPts val="1939"/>
              </a:lnSpc>
              <a:spcBef>
                <a:spcPts val="490"/>
              </a:spcBef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spc="-15" dirty="0">
                <a:cs typeface="Calibri"/>
              </a:rPr>
              <a:t>L’absence d’évolution du dossier du devenir du bassin/parking bloqué depuis plus d’un an.</a:t>
            </a:r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endParaRPr spc="-15" dirty="0">
              <a:cs typeface="Calibri"/>
            </a:endParaRPr>
          </a:p>
          <a:p>
            <a:pPr marL="243840" marR="412115">
              <a:lnSpc>
                <a:spcPts val="1939"/>
              </a:lnSpc>
              <a:buClr>
                <a:srgbClr val="00AFEF"/>
              </a:buClr>
              <a:buSzPct val="116666"/>
              <a:tabLst>
                <a:tab pos="414655" algn="l"/>
              </a:tabLst>
            </a:pPr>
            <a:r>
              <a:rPr spc="-15" dirty="0">
                <a:cs typeface="Calibri"/>
              </a:rPr>
              <a:t>L’objectif est de dynamiser l’ensemble de ces terrains et d’en faire un point fort d’attraction, non seulement, pour le quartier et la ville, mais au-delà pour le département, la région IDF et plus globalement pour les touristes visitant Versailles.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17390" y="6669851"/>
            <a:ext cx="1645920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0" dirty="0">
                <a:latin typeface="Times New Roman"/>
                <a:cs typeface="Times New Roman"/>
              </a:rPr>
              <a:t>M</a:t>
            </a:r>
            <a:r>
              <a:rPr sz="1600" spc="65" dirty="0">
                <a:latin typeface="Times New Roman"/>
                <a:cs typeface="Times New Roman"/>
              </a:rPr>
              <a:t>2</a:t>
            </a:r>
            <a:r>
              <a:rPr sz="1600" spc="-95" dirty="0">
                <a:latin typeface="Times New Roman"/>
                <a:cs typeface="Times New Roman"/>
              </a:rPr>
              <a:t>H</a:t>
            </a:r>
            <a:r>
              <a:rPr sz="1600" spc="65" dirty="0">
                <a:latin typeface="Times New Roman"/>
                <a:cs typeface="Times New Roman"/>
              </a:rPr>
              <a:t>2</a:t>
            </a:r>
            <a:r>
              <a:rPr sz="1600" spc="-210" dirty="0">
                <a:latin typeface="Times New Roman"/>
                <a:cs typeface="Times New Roman"/>
              </a:rPr>
              <a:t>A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–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01</a:t>
            </a:r>
            <a:r>
              <a:rPr sz="1600" spc="155" dirty="0">
                <a:latin typeface="Times New Roman"/>
                <a:cs typeface="Times New Roman"/>
              </a:rPr>
              <a:t>/</a:t>
            </a:r>
            <a:r>
              <a:rPr sz="1600" spc="65" dirty="0">
                <a:latin typeface="Times New Roman"/>
                <a:cs typeface="Times New Roman"/>
              </a:rPr>
              <a:t>202</a:t>
            </a:r>
            <a:r>
              <a:rPr sz="1600" spc="60" dirty="0">
                <a:latin typeface="Times New Roman"/>
                <a:cs typeface="Times New Roman"/>
              </a:rPr>
              <a:t>1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6535">
              <a:lnSpc>
                <a:spcPct val="100000"/>
              </a:lnSpc>
            </a:pPr>
            <a:r>
              <a:rPr sz="2400" b="1" spc="-15" dirty="0">
                <a:solidFill>
                  <a:srgbClr val="00AFEF"/>
                </a:solidFill>
                <a:latin typeface="Calibri"/>
                <a:ea typeface="+mn-ea"/>
                <a:cs typeface="Calibri"/>
              </a:rPr>
              <a:t>Terrains butte de Picardie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7EAF639-397F-4801-98B5-7ECE50C1550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8</a:t>
            </a:fld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6539" y="1346200"/>
            <a:ext cx="8314987" cy="1031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2000" spc="-10" dirty="0">
                <a:cs typeface="Calibri"/>
              </a:rPr>
              <a:t>Etat d’avancement</a:t>
            </a:r>
          </a:p>
          <a:p>
            <a:pPr>
              <a:lnSpc>
                <a:spcPts val="1200"/>
              </a:lnSpc>
              <a:spcBef>
                <a:spcPts val="60"/>
              </a:spcBef>
            </a:pPr>
            <a:endParaRPr sz="1200" dirty="0"/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spc="-15" dirty="0">
                <a:cs typeface="Calibri"/>
              </a:rPr>
              <a:t>Le projet a été communiqué</a:t>
            </a:r>
          </a:p>
          <a:p>
            <a:pPr marL="871855" marR="412115" lvl="2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spc="-15" dirty="0">
                <a:cs typeface="Calibri"/>
              </a:rPr>
              <a:t>le 24 novembre 2020 :</a:t>
            </a:r>
            <a:endParaRPr lang="fr-FR" spc="-15" dirty="0">
              <a:cs typeface="Calibri"/>
            </a:endParaRPr>
          </a:p>
          <a:p>
            <a:pPr marL="1329055" marR="412115" lvl="3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lang="fr-FR" spc="-15" dirty="0">
                <a:cs typeface="Calibri"/>
              </a:rPr>
              <a:t>au Préfet, représentant de l’Etat , propriétaire du bassin de Picardie;</a:t>
            </a:r>
          </a:p>
          <a:p>
            <a:pPr marL="1329055" marR="412115" lvl="3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lang="fr-FR" spc="-15" dirty="0">
                <a:cs typeface="Calibri"/>
              </a:rPr>
              <a:t>à </a:t>
            </a:r>
            <a:r>
              <a:rPr lang="fr-FR" spc="-15" dirty="0" err="1">
                <a:cs typeface="Calibri"/>
              </a:rPr>
              <a:t>Aquavesc</a:t>
            </a:r>
            <a:r>
              <a:rPr lang="fr-FR" spc="-15" dirty="0">
                <a:cs typeface="Calibri"/>
              </a:rPr>
              <a:t>, propriétaire des terrains contigus ;</a:t>
            </a:r>
          </a:p>
          <a:p>
            <a:pPr marL="1329055" marR="412115" lvl="3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lang="fr-FR" spc="-15" dirty="0">
                <a:cs typeface="Calibri"/>
              </a:rPr>
              <a:t>au Maire de Versailles.</a:t>
            </a:r>
          </a:p>
          <a:p>
            <a:pPr marL="871855" marR="412115" lvl="2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lang="fr-FR" spc="-15" dirty="0">
                <a:cs typeface="Calibri"/>
              </a:rPr>
              <a:t>le 25 novembre 2020 à la presse</a:t>
            </a:r>
          </a:p>
          <a:p>
            <a:pPr marL="871855" marR="412115" lvl="2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lang="fr-FR" spc="-15" dirty="0">
                <a:cs typeface="Calibri"/>
              </a:rPr>
              <a:t>Puis plus tard , à la région ( Valérie </a:t>
            </a:r>
            <a:r>
              <a:rPr lang="fr-FR" spc="-15" dirty="0" err="1">
                <a:cs typeface="Calibri"/>
              </a:rPr>
              <a:t>Pecresse</a:t>
            </a:r>
            <a:r>
              <a:rPr lang="fr-FR" spc="-15" dirty="0">
                <a:cs typeface="Calibri"/>
              </a:rPr>
              <a:t> ) et au département ( Pierre Bédier )</a:t>
            </a:r>
          </a:p>
          <a:p>
            <a:pPr marL="871855" marR="412115" lvl="2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lang="fr-FR" spc="-15" dirty="0">
                <a:cs typeface="Calibri"/>
              </a:rPr>
              <a:t>Près de 50 courriers échangés avec les parties prenantes depuis septembre</a:t>
            </a:r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lang="fr-FR" spc="-15" dirty="0">
                <a:cs typeface="Calibri"/>
              </a:rPr>
              <a:t>Visioconférence le 7 décembre 2020 avec Erick </a:t>
            </a:r>
            <a:r>
              <a:rPr lang="fr-FR" spc="-15" dirty="0" err="1">
                <a:cs typeface="Calibri"/>
              </a:rPr>
              <a:t>Linquier</a:t>
            </a:r>
            <a:r>
              <a:rPr lang="fr-FR" spc="-15" dirty="0">
                <a:cs typeface="Calibri"/>
              </a:rPr>
              <a:t>, PDG d’</a:t>
            </a:r>
            <a:r>
              <a:rPr lang="fr-FR" spc="-15" dirty="0" err="1">
                <a:cs typeface="Calibri"/>
              </a:rPr>
              <a:t>Aquavesc</a:t>
            </a:r>
            <a:r>
              <a:rPr lang="fr-FR" spc="-15" dirty="0">
                <a:cs typeface="Calibri"/>
              </a:rPr>
              <a:t> et son staff.</a:t>
            </a:r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lang="fr-FR" spc="-15" dirty="0">
                <a:cs typeface="Calibri"/>
              </a:rPr>
              <a:t>Article dans les Nouvelles de Versailles le 9 décembre 2020.</a:t>
            </a:r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lang="fr-FR" spc="-15" dirty="0">
                <a:cs typeface="Calibri"/>
              </a:rPr>
              <a:t>Réponse du secrétariat de Stéphane Bern, responsable de la mission patrimoine, le 14 décembre 2020, qui dit prendre contact avec les ministères concernés.</a:t>
            </a:r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lang="fr-FR" spc="-15" dirty="0">
                <a:cs typeface="Calibri"/>
              </a:rPr>
              <a:t>Le Préfet nous a informé le 17 décembre 2020 que notre projet a été transmis à la Chef de l’Unité départementale de l'Architecture et du Patrimoine (DRAC) pour étude et avis.</a:t>
            </a:r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lang="fr-FR" spc="-15" dirty="0">
                <a:cs typeface="Calibri"/>
              </a:rPr>
              <a:t>Janvier 2021 : relance presse et parties prenantes</a:t>
            </a:r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lang="fr-FR" spc="-15" dirty="0">
                <a:cs typeface="Calibri"/>
              </a:rPr>
              <a:t>Février 2021 : distribution flyer / boite aux lettres</a:t>
            </a:r>
          </a:p>
          <a:p>
            <a:pPr marL="414655" marR="412115" indent="-170815">
              <a:lnSpc>
                <a:spcPts val="1939"/>
              </a:lnSpc>
              <a:buClr>
                <a:srgbClr val="00AFEF"/>
              </a:buClr>
              <a:buSzPct val="116666"/>
              <a:buFont typeface="Arial"/>
              <a:buChar char="•"/>
              <a:tabLst>
                <a:tab pos="414655" algn="l"/>
              </a:tabLst>
            </a:pPr>
            <a:r>
              <a:rPr lang="fr-FR" spc="-15" dirty="0">
                <a:cs typeface="Calibri"/>
              </a:rPr>
              <a:t>M2H2A attend désormais des réponses aussi claires que possible aux perspectives proposées</a:t>
            </a:r>
          </a:p>
          <a:p>
            <a:pPr marL="355600" indent="-342900">
              <a:lnSpc>
                <a:spcPts val="1605"/>
              </a:lnSpc>
              <a:buSzPct val="150000"/>
              <a:buFont typeface="Times New Roman"/>
              <a:buChar char="•"/>
              <a:tabLst>
                <a:tab pos="354965" algn="l"/>
              </a:tabLst>
            </a:pPr>
            <a:endParaRPr lang="fr-FR" sz="1200" dirty="0">
              <a:latin typeface="Times New Roman"/>
              <a:cs typeface="Times New Roman"/>
            </a:endParaRPr>
          </a:p>
          <a:p>
            <a:pPr marL="355600" indent="-342900">
              <a:lnSpc>
                <a:spcPts val="1605"/>
              </a:lnSpc>
              <a:buSzPct val="150000"/>
              <a:buFont typeface="Times New Roman"/>
              <a:buChar char="•"/>
              <a:tabLst>
                <a:tab pos="354965" algn="l"/>
              </a:tabLst>
            </a:pPr>
            <a:endParaRPr lang="fr-FR" sz="1200" dirty="0">
              <a:latin typeface="Times New Roman"/>
              <a:cs typeface="Times New Roman"/>
            </a:endParaRPr>
          </a:p>
          <a:p>
            <a:pPr marL="355600" indent="-342900">
              <a:lnSpc>
                <a:spcPts val="1605"/>
              </a:lnSpc>
              <a:buSzPct val="150000"/>
              <a:buFont typeface="Times New Roman"/>
              <a:buChar char="•"/>
              <a:tabLst>
                <a:tab pos="354965" algn="l"/>
              </a:tabLst>
            </a:pPr>
            <a:endParaRPr lang="fr-FR" sz="1200" dirty="0">
              <a:latin typeface="Times New Roman"/>
              <a:cs typeface="Times New Roman"/>
            </a:endParaRPr>
          </a:p>
          <a:p>
            <a:pPr marL="355600" indent="-342900">
              <a:lnSpc>
                <a:spcPts val="1605"/>
              </a:lnSpc>
              <a:buSzPct val="150000"/>
              <a:buFont typeface="Times New Roman"/>
              <a:buChar char="•"/>
              <a:tabLst>
                <a:tab pos="354965" algn="l"/>
              </a:tabLst>
            </a:pPr>
            <a:endParaRPr lang="fr-FR" sz="1200" dirty="0">
              <a:latin typeface="Times New Roman"/>
              <a:cs typeface="Times New Roman"/>
            </a:endParaRPr>
          </a:p>
          <a:p>
            <a:pPr marL="355600" indent="-342900">
              <a:lnSpc>
                <a:spcPts val="1605"/>
              </a:lnSpc>
              <a:buSzPct val="150000"/>
              <a:buFont typeface="Times New Roman"/>
              <a:buChar char="•"/>
              <a:tabLst>
                <a:tab pos="354965" algn="l"/>
              </a:tabLst>
            </a:pPr>
            <a:endParaRPr lang="fr-FR" sz="1200" dirty="0">
              <a:latin typeface="Times New Roman"/>
              <a:cs typeface="Times New Roman"/>
            </a:endParaRPr>
          </a:p>
          <a:p>
            <a:pPr marL="830580" lvl="1" indent="-342900">
              <a:lnSpc>
                <a:spcPts val="1590"/>
              </a:lnSpc>
              <a:buSzPct val="150000"/>
              <a:buFont typeface="Times New Roman"/>
              <a:buChar char="•"/>
              <a:tabLst>
                <a:tab pos="830580" algn="l"/>
              </a:tabLst>
            </a:pPr>
            <a:endParaRPr lang="fr-FR" sz="1200" spc="-15" dirty="0">
              <a:latin typeface="Times New Roman"/>
              <a:cs typeface="Times New Roman"/>
            </a:endParaRPr>
          </a:p>
          <a:p>
            <a:pPr marL="1287780" lvl="2" indent="-342900">
              <a:lnSpc>
                <a:spcPts val="1590"/>
              </a:lnSpc>
              <a:buSzPct val="150000"/>
              <a:buFont typeface="Times New Roman"/>
              <a:buChar char="•"/>
              <a:tabLst>
                <a:tab pos="830580" algn="l"/>
              </a:tabLst>
            </a:pPr>
            <a:endParaRPr lang="fr-FR" sz="12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6535">
              <a:lnSpc>
                <a:spcPct val="100000"/>
              </a:lnSpc>
            </a:pPr>
            <a:r>
              <a:rPr sz="2400" b="1" spc="-15" dirty="0">
                <a:solidFill>
                  <a:srgbClr val="00AFEF"/>
                </a:solidFill>
                <a:latin typeface="Calibri"/>
                <a:ea typeface="+mn-ea"/>
                <a:cs typeface="Calibri"/>
              </a:rPr>
              <a:t>Terrains butte de Picardie</a:t>
            </a: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9B9B212D-19AC-46C3-A5E6-6FF84364B5A5}"/>
              </a:ext>
            </a:extLst>
          </p:cNvPr>
          <p:cNvSpPr/>
          <p:nvPr/>
        </p:nvSpPr>
        <p:spPr>
          <a:xfrm>
            <a:off x="7321550" y="355600"/>
            <a:ext cx="2723387" cy="226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7020A163-E5BC-4C0D-BF48-FF96B1C1057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9</a:t>
            </a:fld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AFE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2153</Words>
  <Application>Microsoft Office PowerPoint</Application>
  <PresentationFormat>Personnalisé</PresentationFormat>
  <Paragraphs>301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Terrains butte de Picardie</vt:lpstr>
      <vt:lpstr>Terrains butte de Picardie</vt:lpstr>
      <vt:lpstr>Terrains butte de Picardie</vt:lpstr>
      <vt:lpstr>Terrains butte de Picardie</vt:lpstr>
      <vt:lpstr>Présentation PowerPoint</vt:lpstr>
      <vt:lpstr>Présentation PowerPoint</vt:lpstr>
      <vt:lpstr>Présentation PowerPoint</vt:lpstr>
      <vt:lpstr>Stationnement dans nos rues</vt:lpstr>
      <vt:lpstr>Sécurité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Résolutions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AG 30 01 2021 V6</dc:title>
  <dc:creator>Laurent</dc:creator>
  <cp:lastModifiedBy>Olivier</cp:lastModifiedBy>
  <cp:revision>9</cp:revision>
  <dcterms:created xsi:type="dcterms:W3CDTF">2021-03-30T13:49:10Z</dcterms:created>
  <dcterms:modified xsi:type="dcterms:W3CDTF">2021-05-09T16:56:08Z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2021-01-29T00:00:00Z</vt:filetime>
  </property>
  <property fmtid="{D5CDD505-2E9C-101B-9397-08002B2CF9AE}" pid="3" name="LastSaved">
    <vt:filetime>2021-03-30T00:00:00Z</vt:filetime>
  </property>
</Properties>
</file>